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8" r:id="rId1"/>
  </p:sldMasterIdLst>
  <p:notesMasterIdLst>
    <p:notesMasterId r:id="rId71"/>
  </p:notesMasterIdLst>
  <p:handoutMasterIdLst>
    <p:handoutMasterId r:id="rId72"/>
  </p:handoutMasterIdLst>
  <p:sldIdLst>
    <p:sldId id="393" r:id="rId2"/>
    <p:sldId id="421" r:id="rId3"/>
    <p:sldId id="428" r:id="rId4"/>
    <p:sldId id="394" r:id="rId5"/>
    <p:sldId id="295" r:id="rId6"/>
    <p:sldId id="287" r:id="rId7"/>
    <p:sldId id="288" r:id="rId8"/>
    <p:sldId id="289" r:id="rId9"/>
    <p:sldId id="437" r:id="rId10"/>
    <p:sldId id="290" r:id="rId11"/>
    <p:sldId id="321" r:id="rId12"/>
    <p:sldId id="422" r:id="rId13"/>
    <p:sldId id="310" r:id="rId14"/>
    <p:sldId id="330" r:id="rId15"/>
    <p:sldId id="320" r:id="rId16"/>
    <p:sldId id="395" r:id="rId17"/>
    <p:sldId id="314" r:id="rId18"/>
    <p:sldId id="334" r:id="rId19"/>
    <p:sldId id="396" r:id="rId20"/>
    <p:sldId id="337" r:id="rId21"/>
    <p:sldId id="411" r:id="rId22"/>
    <p:sldId id="408" r:id="rId23"/>
    <p:sldId id="409" r:id="rId24"/>
    <p:sldId id="410" r:id="rId25"/>
    <p:sldId id="317" r:id="rId26"/>
    <p:sldId id="358" r:id="rId27"/>
    <p:sldId id="366" r:id="rId28"/>
    <p:sldId id="344" r:id="rId29"/>
    <p:sldId id="379" r:id="rId30"/>
    <p:sldId id="346" r:id="rId31"/>
    <p:sldId id="380" r:id="rId32"/>
    <p:sldId id="418" r:id="rId33"/>
    <p:sldId id="371" r:id="rId34"/>
    <p:sldId id="398" r:id="rId35"/>
    <p:sldId id="372" r:id="rId36"/>
    <p:sldId id="404" r:id="rId37"/>
    <p:sldId id="401" r:id="rId38"/>
    <p:sldId id="412" r:id="rId39"/>
    <p:sldId id="403" r:id="rId40"/>
    <p:sldId id="370" r:id="rId41"/>
    <p:sldId id="376" r:id="rId42"/>
    <p:sldId id="417" r:id="rId43"/>
    <p:sldId id="378" r:id="rId44"/>
    <p:sldId id="354" r:id="rId45"/>
    <p:sldId id="297" r:id="rId46"/>
    <p:sldId id="365" r:id="rId47"/>
    <p:sldId id="356" r:id="rId48"/>
    <p:sldId id="340" r:id="rId49"/>
    <p:sldId id="341" r:id="rId50"/>
    <p:sldId id="298" r:id="rId51"/>
    <p:sldId id="342" r:id="rId52"/>
    <p:sldId id="300" r:id="rId53"/>
    <p:sldId id="303" r:id="rId54"/>
    <p:sldId id="343" r:id="rId55"/>
    <p:sldId id="339" r:id="rId56"/>
    <p:sldId id="301" r:id="rId57"/>
    <p:sldId id="291" r:id="rId58"/>
    <p:sldId id="383" r:id="rId59"/>
    <p:sldId id="413" r:id="rId60"/>
    <p:sldId id="385" r:id="rId61"/>
    <p:sldId id="386" r:id="rId62"/>
    <p:sldId id="416" r:id="rId63"/>
    <p:sldId id="415" r:id="rId64"/>
    <p:sldId id="390" r:id="rId65"/>
    <p:sldId id="420" r:id="rId66"/>
    <p:sldId id="387" r:id="rId67"/>
    <p:sldId id="389" r:id="rId68"/>
    <p:sldId id="435" r:id="rId69"/>
    <p:sldId id="438"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47">
          <p15:clr>
            <a:srgbClr val="A4A3A4"/>
          </p15:clr>
        </p15:guide>
        <p15:guide id="2" pos="2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83769"/>
    <a:srgbClr val="F9FF15"/>
    <a:srgbClr val="12284C"/>
    <a:srgbClr val="141943"/>
    <a:srgbClr val="00005B"/>
    <a:srgbClr val="00FF00"/>
    <a:srgbClr val="59091D"/>
    <a:srgbClr val="FFFF66"/>
    <a:srgbClr val="FF66FF"/>
    <a:srgbClr val="2334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8" autoAdjust="0"/>
    <p:restoredTop sz="95680" autoAdjust="0"/>
  </p:normalViewPr>
  <p:slideViewPr>
    <p:cSldViewPr snapToGrid="0" snapToObjects="1">
      <p:cViewPr varScale="1">
        <p:scale>
          <a:sx n="71" d="100"/>
          <a:sy n="71" d="100"/>
        </p:scale>
        <p:origin x="-1576" y="-104"/>
      </p:cViewPr>
      <p:guideLst>
        <p:guide orient="horz" pos="1808"/>
        <p:guide pos="2862"/>
      </p:guideLst>
    </p:cSldViewPr>
  </p:slideViewPr>
  <p:notesTextViewPr>
    <p:cViewPr>
      <p:scale>
        <a:sx n="100" d="100"/>
        <a:sy n="100" d="100"/>
      </p:scale>
      <p:origin x="0" y="0"/>
    </p:cViewPr>
  </p:notesTextViewPr>
  <p:sorterViewPr>
    <p:cViewPr>
      <p:scale>
        <a:sx n="46" d="100"/>
        <a:sy n="46" d="100"/>
      </p:scale>
      <p:origin x="0" y="2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7DCE53-7E08-1743-92B5-FCA8CB849CE5}" type="datetimeFigureOut">
              <a:rPr lang="nl-NL" smtClean="0"/>
              <a:pPr/>
              <a:t>28/01/16</a:t>
            </a:fld>
            <a:endParaRPr lang="en-GB"/>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3E691C-2891-E644-9C6F-867F541D75B8}" type="slidenum">
              <a:rPr lang="en-GB" smtClean="0"/>
              <a:pPr/>
              <a:t>‹nr.›</a:t>
            </a:fld>
            <a:endParaRPr lang="en-GB"/>
          </a:p>
        </p:txBody>
      </p:sp>
    </p:spTree>
    <p:extLst>
      <p:ext uri="{BB962C8B-B14F-4D97-AF65-F5344CB8AC3E}">
        <p14:creationId xmlns:p14="http://schemas.microsoft.com/office/powerpoint/2010/main" val="186966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5F29EF-A6BF-FF49-B97E-498D723F3B54}" type="datetimeFigureOut">
              <a:rPr lang="en-US" smtClean="0"/>
              <a:pPr/>
              <a:t>28/01/16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22E664-038D-4842-BFF9-3D3B38208B94}" type="slidenum">
              <a:rPr lang="en-US" smtClean="0"/>
              <a:pPr/>
              <a:t>‹nr.›</a:t>
            </a:fld>
            <a:endParaRPr lang="en-US"/>
          </a:p>
        </p:txBody>
      </p:sp>
    </p:spTree>
    <p:extLst>
      <p:ext uri="{BB962C8B-B14F-4D97-AF65-F5344CB8AC3E}">
        <p14:creationId xmlns:p14="http://schemas.microsoft.com/office/powerpoint/2010/main" val="29753316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0</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39</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40</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41</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42</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58</a:t>
            </a:fld>
            <a:endParaRPr lang="en-US"/>
          </a:p>
        </p:txBody>
      </p:sp>
    </p:spTree>
    <p:extLst>
      <p:ext uri="{BB962C8B-B14F-4D97-AF65-F5344CB8AC3E}">
        <p14:creationId xmlns:p14="http://schemas.microsoft.com/office/powerpoint/2010/main" val="3025778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Gobo </a:t>
            </a:r>
            <a:r>
              <a:rPr lang="en-US" dirty="0" err="1" smtClean="0"/>
              <a:t>Waalwijk</a:t>
            </a:r>
            <a:r>
              <a:rPr lang="en-US" dirty="0" smtClean="0"/>
              <a:t> – op </a:t>
            </a:r>
            <a:r>
              <a:rPr lang="en-US" dirty="0" err="1" smtClean="0"/>
              <a:t>stadspoort</a:t>
            </a:r>
            <a:endParaRPr lang="en-US" dirty="0"/>
          </a:p>
        </p:txBody>
      </p:sp>
      <p:sp>
        <p:nvSpPr>
          <p:cNvPr id="4" name="Slide Number Placeholder 3"/>
          <p:cNvSpPr>
            <a:spLocks noGrp="1"/>
          </p:cNvSpPr>
          <p:nvPr>
            <p:ph type="sldNum" sz="quarter" idx="10"/>
          </p:nvPr>
        </p:nvSpPr>
        <p:spPr/>
        <p:txBody>
          <a:bodyPr/>
          <a:lstStyle/>
          <a:p>
            <a:fld id="{63F4B33C-0BC8-4DC1-A0DD-B226F557DC50}" type="slidenum">
              <a:rPr lang="en-US" smtClean="0"/>
              <a:pPr/>
              <a:t>59</a:t>
            </a:fld>
            <a:endParaRPr lang="en-US"/>
          </a:p>
        </p:txBody>
      </p:sp>
    </p:spTree>
    <p:extLst>
      <p:ext uri="{BB962C8B-B14F-4D97-AF65-F5344CB8AC3E}">
        <p14:creationId xmlns:p14="http://schemas.microsoft.com/office/powerpoint/2010/main" val="2168364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60</a:t>
            </a:fld>
            <a:endParaRPr lang="en-US"/>
          </a:p>
        </p:txBody>
      </p:sp>
    </p:spTree>
    <p:extLst>
      <p:ext uri="{BB962C8B-B14F-4D97-AF65-F5344CB8AC3E}">
        <p14:creationId xmlns:p14="http://schemas.microsoft.com/office/powerpoint/2010/main" val="306484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61</a:t>
            </a:fld>
            <a:endParaRPr lang="en-US"/>
          </a:p>
        </p:txBody>
      </p:sp>
    </p:spTree>
    <p:extLst>
      <p:ext uri="{BB962C8B-B14F-4D97-AF65-F5344CB8AC3E}">
        <p14:creationId xmlns:p14="http://schemas.microsoft.com/office/powerpoint/2010/main" val="378493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62</a:t>
            </a:fld>
            <a:endParaRPr lang="en-US"/>
          </a:p>
        </p:txBody>
      </p:sp>
    </p:spTree>
    <p:extLst>
      <p:ext uri="{BB962C8B-B14F-4D97-AF65-F5344CB8AC3E}">
        <p14:creationId xmlns:p14="http://schemas.microsoft.com/office/powerpoint/2010/main" val="31663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63</a:t>
            </a:fld>
            <a:endParaRPr lang="en-US"/>
          </a:p>
        </p:txBody>
      </p:sp>
    </p:spTree>
    <p:extLst>
      <p:ext uri="{BB962C8B-B14F-4D97-AF65-F5344CB8AC3E}">
        <p14:creationId xmlns:p14="http://schemas.microsoft.com/office/powerpoint/2010/main" val="339111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1</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B33C-0BC8-4DC1-A0DD-B226F557DC50}" type="slidenum">
              <a:rPr lang="en-US" smtClean="0"/>
              <a:pPr/>
              <a:t>64</a:t>
            </a:fld>
            <a:endParaRPr lang="en-US"/>
          </a:p>
        </p:txBody>
      </p:sp>
    </p:spTree>
    <p:extLst>
      <p:ext uri="{BB962C8B-B14F-4D97-AF65-F5344CB8AC3E}">
        <p14:creationId xmlns:p14="http://schemas.microsoft.com/office/powerpoint/2010/main" val="76290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417610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3</a:t>
            </a:fld>
            <a:endParaRPr lang="en-US"/>
          </a:p>
        </p:txBody>
      </p:sp>
    </p:spTree>
    <p:extLst>
      <p:ext uri="{BB962C8B-B14F-4D97-AF65-F5344CB8AC3E}">
        <p14:creationId xmlns:p14="http://schemas.microsoft.com/office/powerpoint/2010/main" val="417610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Het maatschappelijke veld, de tijdgeest en daarmee de rol van de overheid is ten opzichte van drie jaar geleden veranderd. Ook de opgave in de stad is veranderd. De leegstandsproblematiek wordt steeds groter, het consumentengedrag verandert. Dit is aanleiding om de visie op de Zwolse binnenstad opnieuw te formuleren. </a:t>
            </a:r>
          </a:p>
          <a:p>
            <a:endParaRPr lang="en-GB"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5</a:t>
            </a:fld>
            <a:endParaRPr lang="en-US"/>
          </a:p>
        </p:txBody>
      </p:sp>
    </p:spTree>
    <p:extLst>
      <p:ext uri="{BB962C8B-B14F-4D97-AF65-F5344CB8AC3E}">
        <p14:creationId xmlns:p14="http://schemas.microsoft.com/office/powerpoint/2010/main" val="289753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Om de 24 drijfveren werkbaar te maken hebben ze ze allemaal verbeeld middels 24 kaarten met steeds 4 beeltenissen. Kijk, hiermee kun je wel goed met mensen mee aan de slag. </a:t>
            </a:r>
            <a:endParaRPr lang="en-US"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21</a:t>
            </a:fld>
            <a:endParaRPr lang="en-US"/>
          </a:p>
        </p:txBody>
      </p:sp>
    </p:spTree>
    <p:extLst>
      <p:ext uri="{BB962C8B-B14F-4D97-AF65-F5344CB8AC3E}">
        <p14:creationId xmlns:p14="http://schemas.microsoft.com/office/powerpoint/2010/main" val="284278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Sommige drijfveren</a:t>
            </a:r>
            <a:r>
              <a:rPr lang="nl-NL" baseline="0" dirty="0" smtClean="0"/>
              <a:t> zijn belangrijker is stadia van je leven dan andere. Zo is onafhankelijkheid voor een puber super vet belangrijk!!</a:t>
            </a:r>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22</a:t>
            </a:fld>
            <a:endParaRPr lang="en-US"/>
          </a:p>
        </p:txBody>
      </p:sp>
    </p:spTree>
    <p:extLst>
      <p:ext uri="{BB962C8B-B14F-4D97-AF65-F5344CB8AC3E}">
        <p14:creationId xmlns:p14="http://schemas.microsoft.com/office/powerpoint/2010/main" val="208857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Maar voor een jong gezin</a:t>
            </a:r>
            <a:r>
              <a:rPr lang="nl-NL" baseline="0" dirty="0" smtClean="0"/>
              <a:t> is de drijfveer war en zorgzaam juist weer heel belangrijk.</a:t>
            </a:r>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23</a:t>
            </a:fld>
            <a:endParaRPr lang="en-US"/>
          </a:p>
        </p:txBody>
      </p:sp>
    </p:spTree>
    <p:extLst>
      <p:ext uri="{BB962C8B-B14F-4D97-AF65-F5344CB8AC3E}">
        <p14:creationId xmlns:p14="http://schemas.microsoft.com/office/powerpoint/2010/main" val="359328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smtClean="0"/>
              <a:t>Waar moet Zwolle rekening mee houden in de komende 15 jaar in relatie tot het behouden of versterken van de binnenstad?’.</a:t>
            </a:r>
          </a:p>
          <a:p>
            <a:endParaRPr lang="nl-NL" dirty="0"/>
          </a:p>
        </p:txBody>
      </p:sp>
      <p:sp>
        <p:nvSpPr>
          <p:cNvPr id="4" name="Tijdelijke aanduiding voor dianummer 3"/>
          <p:cNvSpPr>
            <a:spLocks noGrp="1"/>
          </p:cNvSpPr>
          <p:nvPr>
            <p:ph type="sldNum" sz="quarter" idx="10"/>
          </p:nvPr>
        </p:nvSpPr>
        <p:spPr/>
        <p:txBody>
          <a:bodyPr/>
          <a:lstStyle/>
          <a:p>
            <a:fld id="{2422E664-038D-4842-BFF9-3D3B38208B94}" type="slidenum">
              <a:rPr lang="en-US" smtClean="0"/>
              <a:pPr/>
              <a:t>36</a:t>
            </a:fld>
            <a:endParaRPr lang="en-US"/>
          </a:p>
        </p:txBody>
      </p:sp>
    </p:spTree>
    <p:extLst>
      <p:ext uri="{BB962C8B-B14F-4D97-AF65-F5344CB8AC3E}">
        <p14:creationId xmlns:p14="http://schemas.microsoft.com/office/powerpoint/2010/main" val="64844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7.jpe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2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2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2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3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7.jpe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3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7.jpe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34.jpeg"/></Relationships>
</file>

<file path=ppt/slideLayouts/_rels/slideLayout3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Master" Target="../slideMasters/slideMaster1.xml"/><Relationship Id="rId3" Type="http://schemas.openxmlformats.org/officeDocument/2006/relationships/image" Target="../media/image3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10.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7.jpeg"/><Relationship Id="rId6"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jpe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7.jpeg"/><Relationship Id="rId5"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Afbeelding 2" descr="0.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3479"/>
          </a:xfrm>
          <a:prstGeom prst="rect">
            <a:avLst/>
          </a:prstGeom>
        </p:spPr>
      </p:pic>
      <p:sp>
        <p:nvSpPr>
          <p:cNvPr id="4" name="Date Placeholder 3"/>
          <p:cNvSpPr>
            <a:spLocks noGrp="1"/>
          </p:cNvSpPr>
          <p:nvPr>
            <p:ph type="dt" sz="half" idx="10"/>
          </p:nvPr>
        </p:nvSpPr>
        <p:spPr/>
        <p:txBody>
          <a:bodyPr/>
          <a:lstStyle/>
          <a:p>
            <a:fld id="{646CE31B-4B90-EF47-80DC-50576C69C00E}"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
        <p:nvSpPr>
          <p:cNvPr id="13" name="Subtitle 2"/>
          <p:cNvSpPr>
            <a:spLocks noGrp="1"/>
          </p:cNvSpPr>
          <p:nvPr>
            <p:ph type="subTitle" idx="1" hasCustomPrompt="1"/>
          </p:nvPr>
        </p:nvSpPr>
        <p:spPr>
          <a:xfrm>
            <a:off x="1332780" y="2912566"/>
            <a:ext cx="6439620" cy="1094406"/>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pic>
        <p:nvPicPr>
          <p:cNvPr id="7" name="Afbeelding 6" descr="2014-09-08 AlphaRainbow, Logo-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18442" y="4309748"/>
            <a:ext cx="2102558" cy="700192"/>
          </a:xfrm>
          <a:prstGeom prst="rect">
            <a:avLst/>
          </a:prstGeom>
        </p:spPr>
      </p:pic>
    </p:spTree>
    <p:extLst>
      <p:ext uri="{BB962C8B-B14F-4D97-AF65-F5344CB8AC3E}">
        <p14:creationId xmlns:p14="http://schemas.microsoft.com/office/powerpoint/2010/main" val="346693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Afbeelding 1" descr="PEPERBUS FORMA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22"/>
            <a:ext cx="9144000" cy="6310800"/>
          </a:xfrm>
          <a:prstGeom prst="rect">
            <a:avLst/>
          </a:prstGeom>
        </p:spPr>
      </p:pic>
      <p:pic>
        <p:nvPicPr>
          <p:cNvPr id="3" name="Afbeelding 2" descr="PEPERBUS FORMAT.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28704"/>
            <a:ext cx="9144000" cy="542492"/>
          </a:xfrm>
          <a:prstGeom prst="rect">
            <a:avLst/>
          </a:prstGeom>
        </p:spPr>
      </p:pic>
      <p:pic>
        <p:nvPicPr>
          <p:cNvPr id="21" name="Afbeelding 20" descr="2013-07-19 AlphaRainbow, Logo vector.jp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3"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7"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87ED2678-E4E2-9E43-A250-EB31FBFB8176}" type="datetime1">
              <a:rPr lang="en-US" smtClean="0">
                <a:solidFill>
                  <a:prstClr val="white"/>
                </a:solidFill>
              </a:rPr>
              <a:t>28/01/16</a:t>
            </a:fld>
            <a:endParaRPr lang="en-US" dirty="0">
              <a:solidFill>
                <a:prstClr val="white"/>
              </a:solidFill>
            </a:endParaRPr>
          </a:p>
        </p:txBody>
      </p:sp>
      <p:pic>
        <p:nvPicPr>
          <p:cNvPr id="11" name="Afbeelding 10" descr="2014-09-08 AlphaRainbow, Logo-01.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460285"/>
            <a:ext cx="1963013" cy="415356"/>
          </a:xfrm>
          <a:prstGeom prst="rect">
            <a:avLst/>
          </a:prstGeom>
        </p:spPr>
      </p:pic>
    </p:spTree>
    <p:extLst>
      <p:ext uri="{BB962C8B-B14F-4D97-AF65-F5344CB8AC3E}">
        <p14:creationId xmlns:p14="http://schemas.microsoft.com/office/powerpoint/2010/main" val="216250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Afbeelding 1" descr="PEPERBUS2.jpg"/>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
            <a:ext cx="9144000" cy="6385166"/>
          </a:xfrm>
          <a:prstGeom prst="rect">
            <a:avLst/>
          </a:prstGeom>
        </p:spPr>
      </p:pic>
      <p:pic>
        <p:nvPicPr>
          <p:cNvPr id="18" name="Afbeelding 17" descr="PEPERBUS FORMAT.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15508"/>
            <a:ext cx="9144000" cy="542492"/>
          </a:xfrm>
          <a:prstGeom prst="rect">
            <a:avLst/>
          </a:prstGeom>
        </p:spPr>
      </p:pic>
      <p:pic>
        <p:nvPicPr>
          <p:cNvPr id="17" name="Afbeelding 16"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1" name="Afbeelding 20"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14" name="Afbeelding 13"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5318" y="1255879"/>
            <a:ext cx="8793703" cy="74463"/>
          </a:xfrm>
          <a:prstGeom prst="rect">
            <a:avLst/>
          </a:prstGeom>
        </p:spPr>
      </p:pic>
      <p:sp>
        <p:nvSpPr>
          <p:cNvPr id="15" name="Subtitle 2"/>
          <p:cNvSpPr>
            <a:spLocks noGrp="1"/>
          </p:cNvSpPr>
          <p:nvPr>
            <p:ph type="subTitle" idx="1" hasCustomPrompt="1"/>
          </p:nvPr>
        </p:nvSpPr>
        <p:spPr>
          <a:xfrm>
            <a:off x="255318" y="208944"/>
            <a:ext cx="8888682" cy="1046936"/>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9" name="Tijdelijke aanduiding voor tekst 2"/>
          <p:cNvSpPr>
            <a:spLocks noGrp="1"/>
          </p:cNvSpPr>
          <p:nvPr>
            <p:ph type="body" sz="quarter" idx="10" hasCustomPrompt="1"/>
          </p:nvPr>
        </p:nvSpPr>
        <p:spPr>
          <a:xfrm>
            <a:off x="255318" y="1520258"/>
            <a:ext cx="8573721" cy="4667182"/>
          </a:xfrm>
        </p:spPr>
        <p:txBody>
          <a:bodyPr>
            <a:noAutofit/>
          </a:bodyPr>
          <a:lstStyle>
            <a:lvl1pPr marL="0" indent="0">
              <a:buNone/>
              <a:defRPr sz="2800">
                <a:solidFill>
                  <a:srgbClr val="233458"/>
                </a:solidFill>
                <a:latin typeface="Avenir Book"/>
                <a:cs typeface="Avenir Book"/>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24"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6"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1B43EE88-B0D8-354C-BE67-FD3696FC4A39}" type="datetime1">
              <a:rPr lang="en-US" smtClean="0">
                <a:solidFill>
                  <a:prstClr val="white"/>
                </a:solidFill>
              </a:rPr>
              <a:t>28/01/16</a:t>
            </a:fld>
            <a:endParaRPr lang="en-US" dirty="0">
              <a:solidFill>
                <a:prstClr val="white"/>
              </a:solidFill>
            </a:endParaRPr>
          </a:p>
        </p:txBody>
      </p:sp>
      <p:sp>
        <p:nvSpPr>
          <p:cNvPr id="16"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48868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Afbeelding 3" descr="222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08663"/>
            <a:ext cx="9144000" cy="560575"/>
          </a:xfrm>
          <a:prstGeom prst="rect">
            <a:avLst/>
          </a:prstGeom>
        </p:spPr>
      </p:pic>
      <p:pic>
        <p:nvPicPr>
          <p:cNvPr id="2" name="Afbeelding 1" descr="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6315508"/>
          </a:xfrm>
          <a:prstGeom prst="rect">
            <a:avLst/>
          </a:prstGeom>
        </p:spPr>
      </p:pic>
      <p:pic>
        <p:nvPicPr>
          <p:cNvPr id="19" name="Afbeelding 18"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6" name="Afbeelding 25"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7"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32"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34"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F9B8D130-A79D-B94B-86C6-AD8E1E31F881}" type="datetime1">
              <a:rPr lang="en-US" smtClean="0">
                <a:solidFill>
                  <a:prstClr val="white"/>
                </a:solidFill>
              </a:rPr>
              <a:t>28/01/16</a:t>
            </a:fld>
            <a:endParaRPr lang="en-US" dirty="0">
              <a:solidFill>
                <a:prstClr val="white"/>
              </a:solidFill>
            </a:endParaRPr>
          </a:p>
        </p:txBody>
      </p:sp>
      <p:sp>
        <p:nvSpPr>
          <p:cNvPr id="11"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3507199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Afbeelding 1" descr="222.jpg"/>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
            <a:ext cx="9144000" cy="6308662"/>
          </a:xfrm>
          <a:prstGeom prst="rect">
            <a:avLst/>
          </a:prstGeom>
        </p:spPr>
      </p:pic>
      <p:pic>
        <p:nvPicPr>
          <p:cNvPr id="20" name="Afbeelding 19" descr="222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08663"/>
            <a:ext cx="9144000" cy="560575"/>
          </a:xfrm>
          <a:prstGeom prst="rect">
            <a:avLst/>
          </a:prstGeom>
        </p:spPr>
      </p:pic>
      <p:pic>
        <p:nvPicPr>
          <p:cNvPr id="19" name="Afbeelding 18"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6" name="Afbeelding 25"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16" name="Afbeelding 15"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7"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8"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21"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5"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4DEB2AB4-9975-DB45-B5B8-E0B679745A1C}" type="datetime1">
              <a:rPr lang="en-US" smtClean="0">
                <a:solidFill>
                  <a:prstClr val="white"/>
                </a:solidFill>
              </a:rPr>
              <a:t>28/01/16</a:t>
            </a:fld>
            <a:endParaRPr lang="en-US" dirty="0">
              <a:solidFill>
                <a:prstClr val="white"/>
              </a:solidFill>
            </a:endParaRPr>
          </a:p>
        </p:txBody>
      </p:sp>
      <p:sp>
        <p:nvSpPr>
          <p:cNvPr id="15"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75901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Afbeelding 2" descr="33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09602"/>
            <a:ext cx="9144000" cy="560575"/>
          </a:xfrm>
          <a:prstGeom prst="rect">
            <a:avLst/>
          </a:prstGeom>
        </p:spPr>
      </p:pic>
      <p:pic>
        <p:nvPicPr>
          <p:cNvPr id="2" name="Afbeelding 1" descr="3.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6332078"/>
          </a:xfrm>
          <a:prstGeom prst="rect">
            <a:avLst/>
          </a:prstGeom>
        </p:spPr>
      </p:pic>
      <p:pic>
        <p:nvPicPr>
          <p:cNvPr id="18" name="Afbeelding 17"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5" name="Afbeelding 24"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8"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30"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32"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C1BC9312-B6B1-8245-BF87-3C30EF62448A}" type="datetime1">
              <a:rPr lang="en-US" smtClean="0">
                <a:solidFill>
                  <a:prstClr val="white"/>
                </a:solidFill>
              </a:rPr>
              <a:t>28/01/16</a:t>
            </a:fld>
            <a:endParaRPr lang="en-US" dirty="0">
              <a:solidFill>
                <a:prstClr val="white"/>
              </a:solidFill>
            </a:endParaRPr>
          </a:p>
        </p:txBody>
      </p:sp>
      <p:sp>
        <p:nvSpPr>
          <p:cNvPr id="14"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246761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Afbeelding 13" descr="33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09602"/>
            <a:ext cx="9144000" cy="560575"/>
          </a:xfrm>
          <a:prstGeom prst="rect">
            <a:avLst/>
          </a:prstGeom>
        </p:spPr>
      </p:pic>
      <p:pic>
        <p:nvPicPr>
          <p:cNvPr id="2" name="Afbeelding 1" descr="33.jpg"/>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1"/>
            <a:ext cx="9144000" cy="6315508"/>
          </a:xfrm>
          <a:prstGeom prst="rect">
            <a:avLst/>
          </a:prstGeom>
        </p:spPr>
      </p:pic>
      <p:pic>
        <p:nvPicPr>
          <p:cNvPr id="18" name="Afbeelding 17"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5" name="Afbeelding 24"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28" name="Afbeelding 27"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29"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30"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32"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34"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5767E08C-E7FA-E64D-8190-EB2C67A64A42}" type="datetime1">
              <a:rPr lang="en-US" smtClean="0">
                <a:solidFill>
                  <a:prstClr val="white"/>
                </a:solidFill>
              </a:rPr>
              <a:t>28/01/16</a:t>
            </a:fld>
            <a:endParaRPr lang="en-US" dirty="0">
              <a:solidFill>
                <a:prstClr val="white"/>
              </a:solidFill>
            </a:endParaRPr>
          </a:p>
        </p:txBody>
      </p:sp>
      <p:sp>
        <p:nvSpPr>
          <p:cNvPr id="13"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160825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Afbeelding 4" descr="44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07015"/>
            <a:ext cx="9144000" cy="560575"/>
          </a:xfrm>
          <a:prstGeom prst="rect">
            <a:avLst/>
          </a:prstGeom>
        </p:spPr>
      </p:pic>
      <p:pic>
        <p:nvPicPr>
          <p:cNvPr id="4" name="Afbeelding 3" descr="4.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307015"/>
          </a:xfrm>
          <a:prstGeom prst="rect">
            <a:avLst/>
          </a:prstGeom>
        </p:spPr>
      </p:pic>
      <p:pic>
        <p:nvPicPr>
          <p:cNvPr id="19" name="Afbeelding 18"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6" name="Afbeelding 25"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7"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30"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32"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517C6EAB-876A-9144-ABF4-2E1E90F4F362}" type="datetime1">
              <a:rPr lang="en-US" smtClean="0">
                <a:solidFill>
                  <a:prstClr val="white"/>
                </a:solidFill>
              </a:rPr>
              <a:t>28/01/16</a:t>
            </a:fld>
            <a:endParaRPr lang="en-US" dirty="0">
              <a:solidFill>
                <a:prstClr val="white"/>
              </a:solidFill>
            </a:endParaRPr>
          </a:p>
        </p:txBody>
      </p:sp>
      <p:sp>
        <p:nvSpPr>
          <p:cNvPr id="11"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4218533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4" name="Afbeelding 3" descr="44.jpg"/>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6307015"/>
          </a:xfrm>
          <a:prstGeom prst="rect">
            <a:avLst/>
          </a:prstGeom>
        </p:spPr>
      </p:pic>
      <p:pic>
        <p:nvPicPr>
          <p:cNvPr id="21" name="Afbeelding 20" descr="444.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07015"/>
            <a:ext cx="9144000" cy="560575"/>
          </a:xfrm>
          <a:prstGeom prst="rect">
            <a:avLst/>
          </a:prstGeom>
        </p:spPr>
      </p:pic>
      <p:pic>
        <p:nvPicPr>
          <p:cNvPr id="19" name="Afbeelding 18"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6" name="Afbeelding 25"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13"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pic>
        <p:nvPicPr>
          <p:cNvPr id="16" name="Afbeelding 15"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7"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8"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23"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5899FA5C-A4ED-6340-B105-B42312C86696}" type="datetime1">
              <a:rPr lang="en-US" smtClean="0">
                <a:solidFill>
                  <a:prstClr val="white"/>
                </a:solidFill>
              </a:rPr>
              <a:t>28/01/16</a:t>
            </a:fld>
            <a:endParaRPr lang="en-US" dirty="0">
              <a:solidFill>
                <a:prstClr val="white"/>
              </a:solidFill>
            </a:endParaRPr>
          </a:p>
        </p:txBody>
      </p:sp>
      <p:sp>
        <p:nvSpPr>
          <p:cNvPr id="15"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383600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Afbeelding 2" descr="55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96078"/>
            <a:ext cx="9144000" cy="560575"/>
          </a:xfrm>
          <a:prstGeom prst="rect">
            <a:avLst/>
          </a:prstGeom>
        </p:spPr>
      </p:pic>
      <p:pic>
        <p:nvPicPr>
          <p:cNvPr id="2" name="Afbeelding 1" descr="5.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6332078"/>
          </a:xfrm>
          <a:prstGeom prst="rect">
            <a:avLst/>
          </a:prstGeom>
        </p:spPr>
      </p:pic>
      <p:pic>
        <p:nvPicPr>
          <p:cNvPr id="17" name="Afbeelding 16"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0" name="Afbeelding 19"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1"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9"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CEDB2923-7B47-D34D-9650-ED9745935B7F}" type="datetime1">
              <a:rPr lang="en-US" smtClean="0">
                <a:solidFill>
                  <a:prstClr val="white"/>
                </a:solidFill>
              </a:rPr>
              <a:t>28/01/16</a:t>
            </a:fld>
            <a:endParaRPr lang="en-US" dirty="0">
              <a:solidFill>
                <a:prstClr val="white"/>
              </a:solidFill>
            </a:endParaRPr>
          </a:p>
        </p:txBody>
      </p:sp>
      <p:sp>
        <p:nvSpPr>
          <p:cNvPr id="12"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351729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Afbeelding 2" descr="55.jpg"/>
          <p:cNvPicPr>
            <a:picLocks noChangeAspect="1"/>
          </p:cNvPicPr>
          <p:nvPr userDrawn="1"/>
        </p:nvPicPr>
        <p:blipFill rotWithShape="1">
          <a:blip r:embed="rId2" cstate="screen">
            <a:alphaModFix amt="21000"/>
            <a:extLst>
              <a:ext uri="{28A0092B-C50C-407E-A947-70E740481C1C}">
                <a14:useLocalDpi xmlns:a14="http://schemas.microsoft.com/office/drawing/2010/main"/>
              </a:ext>
            </a:extLst>
          </a:blip>
          <a:srcRect/>
          <a:stretch/>
        </p:blipFill>
        <p:spPr>
          <a:xfrm>
            <a:off x="0" y="1"/>
            <a:ext cx="9144000" cy="6315508"/>
          </a:xfrm>
          <a:prstGeom prst="rect">
            <a:avLst/>
          </a:prstGeom>
        </p:spPr>
      </p:pic>
      <p:pic>
        <p:nvPicPr>
          <p:cNvPr id="13" name="Afbeelding 12" descr="Footer7.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15508"/>
            <a:ext cx="9144000" cy="542492"/>
          </a:xfrm>
          <a:prstGeom prst="rect">
            <a:avLst/>
          </a:prstGeom>
        </p:spPr>
      </p:pic>
      <p:pic>
        <p:nvPicPr>
          <p:cNvPr id="17" name="Afbeelding 16"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0" name="Afbeelding 19"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9"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0C2D47C4-92D4-E84A-BDDF-5A90A4D433E8}" type="datetime1">
              <a:rPr lang="en-US" smtClean="0">
                <a:solidFill>
                  <a:prstClr val="white"/>
                </a:solidFill>
              </a:rPr>
              <a:t>28/01/16</a:t>
            </a:fld>
            <a:endParaRPr lang="en-US" dirty="0">
              <a:solidFill>
                <a:prstClr val="white"/>
              </a:solidFill>
            </a:endParaRPr>
          </a:p>
        </p:txBody>
      </p:sp>
      <p:sp>
        <p:nvSpPr>
          <p:cNvPr id="12"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pic>
        <p:nvPicPr>
          <p:cNvPr id="15" name="Afbeelding 14"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6"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8"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Tree>
    <p:extLst>
      <p:ext uri="{BB962C8B-B14F-4D97-AF65-F5344CB8AC3E}">
        <p14:creationId xmlns:p14="http://schemas.microsoft.com/office/powerpoint/2010/main" val="203143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Afbeelding 2" descr="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06351"/>
            <a:ext cx="9144000" cy="560575"/>
          </a:xfrm>
          <a:prstGeom prst="rect">
            <a:avLst/>
          </a:prstGeom>
        </p:spPr>
      </p:pic>
      <p:pic>
        <p:nvPicPr>
          <p:cNvPr id="2" name="Afbeelding 1" descr="0.1.jpg"/>
          <p:cNvPicPr>
            <a:picLocks noChangeAspect="1"/>
          </p:cNvPicPr>
          <p:nvPr userDrawn="1"/>
        </p:nvPicPr>
        <p:blipFill rotWithShape="1">
          <a:blip r:embed="rId3" cstate="screen">
            <a:alphaModFix amt="21000"/>
            <a:extLst>
              <a:ext uri="{28A0092B-C50C-407E-A947-70E740481C1C}">
                <a14:useLocalDpi xmlns:a14="http://schemas.microsoft.com/office/drawing/2010/main"/>
              </a:ext>
            </a:extLst>
          </a:blip>
          <a:srcRect/>
          <a:stretch/>
        </p:blipFill>
        <p:spPr>
          <a:xfrm>
            <a:off x="0" y="1"/>
            <a:ext cx="9144000" cy="6309320"/>
          </a:xfrm>
          <a:prstGeom prst="rect">
            <a:avLst/>
          </a:prstGeom>
        </p:spPr>
      </p:pic>
      <p:pic>
        <p:nvPicPr>
          <p:cNvPr id="15" name="Afbeelding 14" descr="2013-07-19 AlphaRainbow, Logo vecto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pic>
        <p:nvPicPr>
          <p:cNvPr id="18" name="Afbeelding 17" descr="Beeldmerk wi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sp>
        <p:nvSpPr>
          <p:cNvPr id="20"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3"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pic>
        <p:nvPicPr>
          <p:cNvPr id="14" name="Afbeelding 13" descr="2013-07-19 AlphaRainbow, Logo vector.jpg"/>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16"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6FEA5684-054E-1F47-9D46-D4CC1E8BD96A}" type="datetime1">
              <a:rPr lang="en-US" smtClean="0">
                <a:solidFill>
                  <a:prstClr val="white"/>
                </a:solidFill>
              </a:rPr>
              <a:t>28/01/16</a:t>
            </a:fld>
            <a:endParaRPr lang="en-US" dirty="0">
              <a:solidFill>
                <a:prstClr val="white"/>
              </a:solidFill>
            </a:endParaRPr>
          </a:p>
        </p:txBody>
      </p:sp>
      <p:sp>
        <p:nvSpPr>
          <p:cNvPr id="19"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12"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1912473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0B2C94C-51F4-CF4F-80D9-DC5162FA6CBA}"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645881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365AB21D-4B29-7545-8DE3-CF13D8B56C1F}"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422712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F5C99999-0300-6449-A74E-183B8022D738}"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263474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EA2CF9C1-FD15-D04E-9D93-63DA66434403}"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33461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1BAA48A4-BF7E-F742-85CA-E58373328FDC}"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30384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6A63D-BA43-7544-83CD-D9BC1C422377}"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18716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0A5B2F24-52C0-3D46-BD7C-1E595C22CA34}"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1182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0442CCB9-B33D-074F-8FF0-6911A5F47BAD}"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47711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DB9B9603-F7A0-C04D-B5AD-1B7AFEAD45C0}"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68990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90BD8A41-46D4-C549-83D6-7DC7CAF5C58B}"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31535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Afbeelding 10" descr="Missi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3479"/>
          </a:xfrm>
          <a:prstGeom prst="rect">
            <a:avLst/>
          </a:prstGeom>
        </p:spPr>
      </p:pic>
      <p:pic>
        <p:nvPicPr>
          <p:cNvPr id="19" name="Afbeelding 18" descr="Footer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15508"/>
            <a:ext cx="9144000" cy="542492"/>
          </a:xfrm>
          <a:prstGeom prst="rect">
            <a:avLst/>
          </a:prstGeom>
        </p:spPr>
      </p:pic>
      <p:pic>
        <p:nvPicPr>
          <p:cNvPr id="22" name="Afbeelding 21"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3" name="Afbeelding 22"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5"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8"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30"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DF9B4DBA-5D74-C94B-8528-60B3FD8F3FC4}" type="datetime1">
              <a:rPr lang="en-US" smtClean="0">
                <a:solidFill>
                  <a:prstClr val="white"/>
                </a:solidFill>
              </a:rPr>
              <a:t>28/01/16</a:t>
            </a:fld>
            <a:endParaRPr lang="en-US" dirty="0">
              <a:solidFill>
                <a:prstClr val="white"/>
              </a:solidFill>
            </a:endParaRPr>
          </a:p>
        </p:txBody>
      </p:sp>
      <p:sp>
        <p:nvSpPr>
          <p:cNvPr id="10"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1391763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title</a:t>
            </a:r>
            <a:r>
              <a:rPr lang="nl-NL" dirty="0" smtClean="0"/>
              <a:t> </a:t>
            </a:r>
            <a:r>
              <a:rPr lang="nl-NL" dirty="0" err="1" smtClean="0"/>
              <a:t>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edit</a:t>
            </a:r>
            <a:r>
              <a:rPr lang="nl-NL" dirty="0" smtClean="0"/>
              <a:t> Master </a:t>
            </a:r>
            <a:r>
              <a:rPr lang="nl-NL" dirty="0" err="1" smtClean="0"/>
              <a:t>subtitle</a:t>
            </a:r>
            <a:r>
              <a:rPr lang="nl-NL" dirty="0" smtClean="0"/>
              <a:t> </a:t>
            </a:r>
            <a:r>
              <a:rPr lang="nl-NL" dirty="0" err="1" smtClean="0"/>
              <a:t>style</a:t>
            </a:r>
            <a:endParaRPr lang="en-US" dirty="0"/>
          </a:p>
        </p:txBody>
      </p:sp>
      <p:sp>
        <p:nvSpPr>
          <p:cNvPr id="4" name="Date Placeholder 3"/>
          <p:cNvSpPr>
            <a:spLocks noGrp="1"/>
          </p:cNvSpPr>
          <p:nvPr>
            <p:ph type="dt" sz="half" idx="10"/>
          </p:nvPr>
        </p:nvSpPr>
        <p:spPr/>
        <p:txBody>
          <a:bodyPr/>
          <a:lstStyle/>
          <a:p>
            <a:fld id="{64EBD52D-B9EF-CD4C-974E-4098E09FE423}" type="datetime1">
              <a:rPr lang="en-US" smtClean="0">
                <a:solidFill>
                  <a:prstClr val="black">
                    <a:tint val="75000"/>
                  </a:prstClr>
                </a:solidFill>
                <a:latin typeface="Calibri"/>
              </a:rPr>
              <a:t>28/01/16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752948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6" name="Afbeelding 5" descr="3.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321416"/>
          </a:xfrm>
          <a:prstGeom prst="rect">
            <a:avLst/>
          </a:prstGeom>
        </p:spPr>
      </p:pic>
      <p:pic>
        <p:nvPicPr>
          <p:cNvPr id="5" name="Afbeelding 4" descr="33.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321416"/>
            <a:ext cx="9144000" cy="542544"/>
          </a:xfrm>
          <a:prstGeom prst="rect">
            <a:avLst/>
          </a:prstGeom>
        </p:spPr>
      </p:pic>
      <p:pic>
        <p:nvPicPr>
          <p:cNvPr id="21" name="Afbeelding 20" descr="2013-07-19 AlphaRainbow, Logo vector.jp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3"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7"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C91918AF-3954-6F4F-9EAE-D94935C6471A}" type="datetime1">
              <a:rPr lang="en-US" smtClean="0"/>
              <a:t>28/01/16</a:t>
            </a:fld>
            <a:endParaRPr lang="en-US" dirty="0"/>
          </a:p>
        </p:txBody>
      </p:sp>
      <p:sp>
        <p:nvSpPr>
          <p:cNvPr id="10" name="TextBox 7"/>
          <p:cNvSpPr txBox="1"/>
          <p:nvPr userDrawn="1"/>
        </p:nvSpPr>
        <p:spPr>
          <a:xfrm>
            <a:off x="232495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pic>
        <p:nvPicPr>
          <p:cNvPr id="11" name="Afbeelding 10" descr="2014-09-08 AlphaRainbow, Logo-01.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460285"/>
            <a:ext cx="1963013" cy="415356"/>
          </a:xfrm>
          <a:prstGeom prst="rect">
            <a:avLst/>
          </a:prstGeom>
        </p:spPr>
      </p:pic>
    </p:spTree>
    <p:extLst>
      <p:ext uri="{BB962C8B-B14F-4D97-AF65-F5344CB8AC3E}">
        <p14:creationId xmlns:p14="http://schemas.microsoft.com/office/powerpoint/2010/main" val="331251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6" name="Afbeelding 5" descr="3.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321416"/>
          </a:xfrm>
          <a:prstGeom prst="rect">
            <a:avLst/>
          </a:prstGeom>
        </p:spPr>
      </p:pic>
      <p:pic>
        <p:nvPicPr>
          <p:cNvPr id="5" name="Afbeelding 4" descr="33.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321416"/>
            <a:ext cx="9144000" cy="542544"/>
          </a:xfrm>
          <a:prstGeom prst="rect">
            <a:avLst/>
          </a:prstGeom>
        </p:spPr>
      </p:pic>
      <p:pic>
        <p:nvPicPr>
          <p:cNvPr id="21" name="Afbeelding 20" descr="2013-07-19 AlphaRainbow, Logo vector.jp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3"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7"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C91918AF-3954-6F4F-9EAE-D94935C6471A}" type="datetime1">
              <a:rPr lang="en-US" smtClean="0"/>
              <a:t>28/01/16</a:t>
            </a:fld>
            <a:endParaRPr lang="en-US" dirty="0"/>
          </a:p>
        </p:txBody>
      </p:sp>
      <p:pic>
        <p:nvPicPr>
          <p:cNvPr id="11" name="Afbeelding 10" descr="2014-09-08 AlphaRainbow, Logo-01.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460285"/>
            <a:ext cx="1963013" cy="415356"/>
          </a:xfrm>
          <a:prstGeom prst="rect">
            <a:avLst/>
          </a:prstGeom>
        </p:spPr>
      </p:pic>
    </p:spTree>
    <p:extLst>
      <p:ext uri="{BB962C8B-B14F-4D97-AF65-F5344CB8AC3E}">
        <p14:creationId xmlns:p14="http://schemas.microsoft.com/office/powerpoint/2010/main" val="28926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0" name="Text Placeholder 9"/>
          <p:cNvSpPr>
            <a:spLocks noGrp="1"/>
          </p:cNvSpPr>
          <p:nvPr>
            <p:ph type="body" sz="quarter" idx="10" hasCustomPrompt="1"/>
          </p:nvPr>
        </p:nvSpPr>
        <p:spPr>
          <a:xfrm>
            <a:off x="828000" y="2052000"/>
            <a:ext cx="5472000" cy="3420000"/>
          </a:xfrm>
          <a:prstGeom prst="rect">
            <a:avLst/>
          </a:prstGeom>
        </p:spPr>
        <p:txBody>
          <a:bodyPr lIns="0" tIns="0" rIns="0" bIns="0"/>
          <a:lstStyle>
            <a:lvl1pPr marL="0" indent="0" algn="l">
              <a:spcBef>
                <a:spcPts val="0"/>
              </a:spcBef>
              <a:buFontTx/>
              <a:buNone/>
              <a:defRPr sz="7200">
                <a:solidFill>
                  <a:schemeClr val="bg1"/>
                </a:solidFill>
              </a:defRPr>
            </a:lvl1pPr>
          </a:lstStyle>
          <a:p>
            <a:pPr lvl="0"/>
            <a:r>
              <a:rPr lang="de-DE" dirty="0" smtClean="0"/>
              <a:t>Click to </a:t>
            </a:r>
            <a:r>
              <a:rPr lang="de-DE" dirty="0" err="1" smtClean="0"/>
              <a:t>add</a:t>
            </a:r>
            <a:r>
              <a:rPr lang="de-DE" dirty="0" smtClean="0"/>
              <a:t> </a:t>
            </a:r>
            <a:r>
              <a:rPr lang="de-DE" dirty="0" err="1" smtClean="0"/>
              <a:t>text</a:t>
            </a:r>
            <a:endParaRPr lang="de-DE" dirty="0"/>
          </a:p>
        </p:txBody>
      </p:sp>
    </p:spTree>
    <p:extLst>
      <p:ext uri="{BB962C8B-B14F-4D97-AF65-F5344CB8AC3E}">
        <p14:creationId xmlns:p14="http://schemas.microsoft.com/office/powerpoint/2010/main" val="582189115"/>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13000" y="459600"/>
            <a:ext cx="7488000" cy="512768"/>
          </a:xfrm>
          <a:prstGeom prst="rect">
            <a:avLst/>
          </a:prstGeom>
        </p:spPr>
        <p:txBody>
          <a:bodyPr lIns="0" tIns="0" rIns="0" bIns="0"/>
          <a:lstStyle>
            <a:lvl1pPr marL="0" indent="0" algn="l">
              <a:spcBef>
                <a:spcPts val="0"/>
              </a:spcBef>
              <a:buFontTx/>
              <a:buNone/>
              <a:defRPr baseline="0">
                <a:solidFill>
                  <a:schemeClr val="tx1"/>
                </a:solidFill>
                <a:latin typeface="Centrale Sans Medium" pitchFamily="50" charset="0"/>
              </a:defRPr>
            </a:lvl1pPr>
          </a:lstStyle>
          <a:p>
            <a:pPr lvl="0"/>
            <a:r>
              <a:rPr lang="de-DE" dirty="0" smtClean="0"/>
              <a:t>Click to add title</a:t>
            </a:r>
            <a:endParaRPr lang="de-DE" dirty="0"/>
          </a:p>
        </p:txBody>
      </p:sp>
      <p:pic>
        <p:nvPicPr>
          <p:cNvPr id="11" name="Picture 10"/>
          <p:cNvPicPr>
            <a:picLocks/>
          </p:cNvPicPr>
          <p:nvPr userDrawn="1">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platzhalter 4"/>
          <p:cNvSpPr>
            <a:spLocks noGrp="1"/>
          </p:cNvSpPr>
          <p:nvPr>
            <p:ph type="body" sz="quarter" idx="13"/>
          </p:nvPr>
        </p:nvSpPr>
        <p:spPr>
          <a:xfrm>
            <a:off x="533400" y="1295400"/>
            <a:ext cx="7488000" cy="3960000"/>
          </a:xfrm>
          <a:prstGeom prst="rect">
            <a:avLst/>
          </a:prstGeom>
        </p:spPr>
        <p:txBody>
          <a:bodyPr lIns="0" tIns="0" rIns="0" bIns="0" spcCol="432000"/>
          <a:lstStyle>
            <a:lvl1pPr marL="216000" indent="-216000">
              <a:spcBef>
                <a:spcPts val="0"/>
              </a:spcBef>
              <a:defRPr sz="1600">
                <a:latin typeface="Centrale Sans Thin" pitchFamily="50" charset="0"/>
              </a:defRPr>
            </a:lvl1pPr>
            <a:lvl2pPr marL="432000" indent="-216000">
              <a:spcBef>
                <a:spcPts val="0"/>
              </a:spcBef>
              <a:defRPr sz="1400">
                <a:latin typeface="Centrale Sans Thin" pitchFamily="50" charset="0"/>
              </a:defRPr>
            </a:lvl2pPr>
            <a:lvl3pPr marL="648000" indent="-216000">
              <a:spcBef>
                <a:spcPts val="0"/>
              </a:spcBef>
              <a:buFont typeface="Wingdings" panose="05000000000000000000" pitchFamily="2" charset="2"/>
              <a:buChar char="§"/>
              <a:defRPr sz="1400">
                <a:latin typeface="Centrale Sans Thin" pitchFamily="50" charset="0"/>
              </a:defRPr>
            </a:lvl3pPr>
            <a:lvl4pPr marL="864000" indent="-216000">
              <a:spcBef>
                <a:spcPts val="0"/>
              </a:spcBef>
              <a:buFont typeface="Arial" panose="020B0604020202020204" pitchFamily="34" charset="0"/>
              <a:buChar char="•"/>
              <a:defRPr sz="1400">
                <a:latin typeface="Centrale Sans Thin" pitchFamily="50" charset="0"/>
              </a:defRPr>
            </a:lvl4pPr>
            <a:lvl5pPr marL="1080000" indent="-228600">
              <a:spcBef>
                <a:spcPts val="0"/>
              </a:spcBef>
              <a:buFont typeface="Calibri" panose="020F0502020204030204" pitchFamily="34" charset="0"/>
              <a:buChar char="─"/>
              <a:defRPr sz="1400">
                <a:latin typeface="Centrale Sans Thin" pitchFamily="50" charset="0"/>
              </a:defRPr>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31194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9" name="Afbeelding 18" descr="Footer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5508"/>
            <a:ext cx="9144000" cy="542492"/>
          </a:xfrm>
          <a:prstGeom prst="rect">
            <a:avLst/>
          </a:prstGeom>
        </p:spPr>
      </p:pic>
      <p:pic>
        <p:nvPicPr>
          <p:cNvPr id="22" name="Afbeelding 21" descr="Beeldmerk wi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3" name="Afbeelding 22" descr="2013-07-19 AlphaRainbow, Logo vector.jp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9" name="Afbeelding 8" descr="timthumb.jpeg"/>
          <p:cNvPicPr>
            <a:picLocks noChangeAspect="1"/>
          </p:cNvPicPr>
          <p:nvPr userDrawn="1"/>
        </p:nvPicPr>
        <p:blipFill rotWithShape="1">
          <a:blip r:embed="rId5" cstate="print">
            <a:alphaModFix amt="20000"/>
            <a:extLst>
              <a:ext uri="{28A0092B-C50C-407E-A947-70E740481C1C}">
                <a14:useLocalDpi xmlns:a14="http://schemas.microsoft.com/office/drawing/2010/main"/>
              </a:ext>
            </a:extLst>
          </a:blip>
          <a:srcRect/>
          <a:stretch/>
        </p:blipFill>
        <p:spPr>
          <a:xfrm>
            <a:off x="0" y="0"/>
            <a:ext cx="9144000" cy="6385166"/>
          </a:xfrm>
          <a:prstGeom prst="rect">
            <a:avLst/>
          </a:prstGeom>
        </p:spPr>
      </p:pic>
      <p:pic>
        <p:nvPicPr>
          <p:cNvPr id="10" name="Afbeelding 9"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2"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3"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1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18"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44C7B205-0215-534A-9DCE-B0200E92C826}" type="datetime1">
              <a:rPr lang="en-US" smtClean="0">
                <a:solidFill>
                  <a:prstClr val="white"/>
                </a:solidFill>
              </a:rPr>
              <a:t>28/01/16</a:t>
            </a:fld>
            <a:endParaRPr lang="en-US" dirty="0">
              <a:solidFill>
                <a:prstClr val="white"/>
              </a:solidFill>
            </a:endParaRPr>
          </a:p>
        </p:txBody>
      </p:sp>
      <p:sp>
        <p:nvSpPr>
          <p:cNvPr id="16"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75055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2" name="Afbeelding 21" descr="Beeldmerk w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8" name="Afbeelding 7" descr="Footer9.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24434"/>
            <a:ext cx="9144000" cy="542492"/>
          </a:xfrm>
          <a:prstGeom prst="rect">
            <a:avLst/>
          </a:prstGeom>
        </p:spPr>
      </p:pic>
      <p:pic>
        <p:nvPicPr>
          <p:cNvPr id="9" name="Afbeelding 8" descr="Water.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6332078"/>
          </a:xfrm>
          <a:prstGeom prst="rect">
            <a:avLst/>
          </a:prstGeom>
        </p:spPr>
      </p:pic>
      <p:pic>
        <p:nvPicPr>
          <p:cNvPr id="14" name="Afbeelding 13"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15"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7"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0"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09FEEE60-5FFF-6348-9F34-705CA6DCD6BC}" type="datetime1">
              <a:rPr lang="en-US" smtClean="0">
                <a:solidFill>
                  <a:prstClr val="white"/>
                </a:solidFill>
              </a:rPr>
              <a:t>28/01/16</a:t>
            </a:fld>
            <a:endParaRPr lang="en-US" dirty="0">
              <a:solidFill>
                <a:prstClr val="white"/>
              </a:solidFill>
            </a:endParaRPr>
          </a:p>
        </p:txBody>
      </p:sp>
      <p:sp>
        <p:nvSpPr>
          <p:cNvPr id="13" name="TextBox 7"/>
          <p:cNvSpPr txBox="1"/>
          <p:nvPr userDrawn="1"/>
        </p:nvSpPr>
        <p:spPr>
          <a:xfrm>
            <a:off x="232495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pic>
        <p:nvPicPr>
          <p:cNvPr id="11" name="Afbeelding 10" descr="2014-09-08 AlphaRainbow, Logo-01.pn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6460285"/>
            <a:ext cx="1963013" cy="415356"/>
          </a:xfrm>
          <a:prstGeom prst="rect">
            <a:avLst/>
          </a:prstGeom>
        </p:spPr>
      </p:pic>
    </p:spTree>
    <p:extLst>
      <p:ext uri="{BB962C8B-B14F-4D97-AF65-F5344CB8AC3E}">
        <p14:creationId xmlns:p14="http://schemas.microsoft.com/office/powerpoint/2010/main" val="382074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Afbeelding 1" descr="Water2.jpg"/>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4521"/>
            <a:ext cx="9144000" cy="6380645"/>
          </a:xfrm>
          <a:prstGeom prst="rect">
            <a:avLst/>
          </a:prstGeom>
        </p:spPr>
      </p:pic>
      <p:pic>
        <p:nvPicPr>
          <p:cNvPr id="22" name="Afbeelding 21" descr="Beeldmerk wi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8" name="Afbeelding 7" descr="Footer9.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310987"/>
            <a:ext cx="9144000" cy="542492"/>
          </a:xfrm>
          <a:prstGeom prst="rect">
            <a:avLst/>
          </a:prstGeom>
        </p:spPr>
      </p:pic>
      <p:pic>
        <p:nvPicPr>
          <p:cNvPr id="12" name="Afbeelding 11" descr="Beeldmerk wi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14" name="Afbeelding 13"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11" name="Afbeelding 10"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3"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6"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18"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0"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5DBA644D-5318-2E4F-94A8-305096E5FC49}" type="datetime1">
              <a:rPr lang="en-US" smtClean="0">
                <a:solidFill>
                  <a:prstClr val="white"/>
                </a:solidFill>
              </a:rPr>
              <a:t>28/01/16</a:t>
            </a:fld>
            <a:endParaRPr lang="en-US" dirty="0">
              <a:solidFill>
                <a:prstClr val="white"/>
              </a:solidFill>
            </a:endParaRPr>
          </a:p>
        </p:txBody>
      </p:sp>
      <p:sp>
        <p:nvSpPr>
          <p:cNvPr id="17"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60824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1" name="Afbeelding 10" descr="Inzicht vergare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3479"/>
          </a:xfrm>
          <a:prstGeom prst="rect">
            <a:avLst/>
          </a:prstGeom>
        </p:spPr>
      </p:pic>
      <p:pic>
        <p:nvPicPr>
          <p:cNvPr id="13" name="Afbeelding 12" descr="Footer inzicht vergaren.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25098"/>
            <a:ext cx="9144000" cy="542492"/>
          </a:xfrm>
          <a:prstGeom prst="rect">
            <a:avLst/>
          </a:prstGeom>
        </p:spPr>
      </p:pic>
      <p:pic>
        <p:nvPicPr>
          <p:cNvPr id="17" name="Afbeelding 16"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1" name="Afbeelding 20"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3"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7"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56D4DC8F-284D-2E4B-872C-5A18C5134C83}" type="datetime1">
              <a:rPr lang="en-US" smtClean="0">
                <a:solidFill>
                  <a:prstClr val="white"/>
                </a:solidFill>
              </a:rPr>
              <a:t>28/01/16</a:t>
            </a:fld>
            <a:endParaRPr lang="en-US" dirty="0">
              <a:solidFill>
                <a:prstClr val="white"/>
              </a:solidFill>
            </a:endParaRPr>
          </a:p>
        </p:txBody>
      </p:sp>
      <p:sp>
        <p:nvSpPr>
          <p:cNvPr id="12"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197994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Afbeelding 2" descr="Inzicht vergaren2.jpg"/>
          <p:cNvPicPr>
            <a:picLocks noChangeAspect="1"/>
          </p:cNvPicPr>
          <p:nvPr userDrawn="1"/>
        </p:nvPicPr>
        <p:blipFill rotWithShape="1">
          <a:blip r:embed="rId2" cstate="screen">
            <a:alphaModFix amt="21000"/>
            <a:extLst>
              <a:ext uri="{28A0092B-C50C-407E-A947-70E740481C1C}">
                <a14:useLocalDpi xmlns:a14="http://schemas.microsoft.com/office/drawing/2010/main"/>
              </a:ext>
            </a:extLst>
          </a:blip>
          <a:srcRect/>
          <a:stretch/>
        </p:blipFill>
        <p:spPr>
          <a:xfrm>
            <a:off x="0" y="4521"/>
            <a:ext cx="9144000" cy="6380645"/>
          </a:xfrm>
          <a:prstGeom prst="rect">
            <a:avLst/>
          </a:prstGeom>
        </p:spPr>
      </p:pic>
      <p:pic>
        <p:nvPicPr>
          <p:cNvPr id="13" name="Afbeelding 12" descr="Footer inzicht vergaren.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25098"/>
            <a:ext cx="9144000" cy="542492"/>
          </a:xfrm>
          <a:prstGeom prst="rect">
            <a:avLst/>
          </a:prstGeom>
        </p:spPr>
      </p:pic>
      <p:pic>
        <p:nvPicPr>
          <p:cNvPr id="17" name="Afbeelding 16" descr="Beeldmerk wi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8844" y="6385166"/>
            <a:ext cx="341570" cy="380498"/>
          </a:xfrm>
          <a:prstGeom prst="rect">
            <a:avLst/>
          </a:prstGeom>
        </p:spPr>
      </p:pic>
      <p:pic>
        <p:nvPicPr>
          <p:cNvPr id="21" name="Afbeelding 20" descr="2013-07-19 AlphaRainbow, Logo vector.jpg"/>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pic>
        <p:nvPicPr>
          <p:cNvPr id="14" name="Afbeelding 13" descr="2013-07-19 AlphaRainbow, Logo vector.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0297" y="1264016"/>
            <a:ext cx="8793703" cy="74463"/>
          </a:xfrm>
          <a:prstGeom prst="rect">
            <a:avLst/>
          </a:prstGeom>
        </p:spPr>
      </p:pic>
      <p:sp>
        <p:nvSpPr>
          <p:cNvPr id="15" name="Subtitle 2"/>
          <p:cNvSpPr>
            <a:spLocks noGrp="1"/>
          </p:cNvSpPr>
          <p:nvPr>
            <p:ph type="subTitle" idx="1" hasCustomPrompt="1"/>
          </p:nvPr>
        </p:nvSpPr>
        <p:spPr>
          <a:xfrm>
            <a:off x="255318" y="426587"/>
            <a:ext cx="6439620" cy="498291"/>
          </a:xfrm>
        </p:spPr>
        <p:txBody>
          <a:bodyPr>
            <a:noAutofit/>
          </a:bodyPr>
          <a:lstStyle>
            <a:lvl1pPr marL="0" indent="0" algn="l">
              <a:buNone/>
              <a:defRPr sz="2800" b="0" i="0">
                <a:solidFill>
                  <a:srgbClr val="233458"/>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19" name="Tijdelijke aanduiding voor tekst 2"/>
          <p:cNvSpPr>
            <a:spLocks noGrp="1"/>
          </p:cNvSpPr>
          <p:nvPr>
            <p:ph type="body" sz="quarter" idx="10" hasCustomPrompt="1"/>
          </p:nvPr>
        </p:nvSpPr>
        <p:spPr>
          <a:xfrm>
            <a:off x="357914" y="1651000"/>
            <a:ext cx="8471125" cy="4536440"/>
          </a:xfrm>
        </p:spPr>
        <p:txBody>
          <a:bodyPr>
            <a:noAutofit/>
          </a:bodyPr>
          <a:lstStyle>
            <a:lvl1pPr marL="0" indent="0">
              <a:buNone/>
              <a:defRPr sz="2000">
                <a:solidFill>
                  <a:srgbClr val="233458"/>
                </a:solidFill>
                <a:latin typeface="Trebuchet MS"/>
                <a:cs typeface="Trebuchet MS"/>
              </a:defRPr>
            </a:lvl1pPr>
            <a:lvl2pPr marL="457200" indent="0">
              <a:buNone/>
              <a:defRPr sz="2000">
                <a:solidFill>
                  <a:srgbClr val="233458"/>
                </a:solidFill>
                <a:latin typeface="Trebuchet MS"/>
                <a:cs typeface="Trebuchet MS"/>
              </a:defRPr>
            </a:lvl2pPr>
            <a:lvl3pPr marL="914400" indent="0">
              <a:buNone/>
              <a:defRPr sz="2000">
                <a:solidFill>
                  <a:srgbClr val="233458"/>
                </a:solidFill>
                <a:latin typeface="Trebuchet MS"/>
                <a:cs typeface="Trebuchet MS"/>
              </a:defRPr>
            </a:lvl3pPr>
            <a:lvl4pPr marL="1371600" indent="0">
              <a:buNone/>
              <a:defRPr sz="2000">
                <a:solidFill>
                  <a:srgbClr val="233458"/>
                </a:solidFill>
                <a:latin typeface="Trebuchet MS"/>
                <a:cs typeface="Trebuchet MS"/>
              </a:defRPr>
            </a:lvl4pPr>
            <a:lvl5pPr marL="1828800" indent="0">
              <a:buNone/>
              <a:defRPr sz="2000">
                <a:solidFill>
                  <a:srgbClr val="233458"/>
                </a:solidFill>
                <a:latin typeface="Trebuchet MS"/>
                <a:cs typeface="Trebuchet MS"/>
              </a:defRPr>
            </a:lvl5pPr>
          </a:lstStyle>
          <a:p>
            <a:pPr lvl="0"/>
            <a:r>
              <a:rPr lang="en-US" dirty="0" smtClean="0"/>
              <a:t>TEKST</a:t>
            </a:r>
            <a:endParaRPr lang="en-GB" dirty="0"/>
          </a:p>
        </p:txBody>
      </p:sp>
      <p:sp>
        <p:nvSpPr>
          <p:cNvPr id="24"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6"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776BA203-92EC-6A4C-A9D2-C4FF7DE97D09}" type="datetime1">
              <a:rPr lang="en-US" smtClean="0">
                <a:solidFill>
                  <a:prstClr val="white"/>
                </a:solidFill>
              </a:rPr>
              <a:t>28/01/16</a:t>
            </a:fld>
            <a:endParaRPr lang="en-US" dirty="0">
              <a:solidFill>
                <a:prstClr val="white"/>
              </a:solidFill>
            </a:endParaRPr>
          </a:p>
        </p:txBody>
      </p:sp>
      <p:sp>
        <p:nvSpPr>
          <p:cNvPr id="16" name="TextBox 7"/>
          <p:cNvSpPr txBox="1"/>
          <p:nvPr userDrawn="1"/>
        </p:nvSpPr>
        <p:spPr>
          <a:xfrm>
            <a:off x="1411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spTree>
    <p:extLst>
      <p:ext uri="{BB962C8B-B14F-4D97-AF65-F5344CB8AC3E}">
        <p14:creationId xmlns:p14="http://schemas.microsoft.com/office/powerpoint/2010/main" val="134150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Afbeelding 1" descr="PEPERBUS FORMA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22"/>
            <a:ext cx="9144000" cy="6310800"/>
          </a:xfrm>
          <a:prstGeom prst="rect">
            <a:avLst/>
          </a:prstGeom>
        </p:spPr>
      </p:pic>
      <p:pic>
        <p:nvPicPr>
          <p:cNvPr id="3" name="Afbeelding 2" descr="PEPERBUS FORMAT.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28704"/>
            <a:ext cx="9144000" cy="542492"/>
          </a:xfrm>
          <a:prstGeom prst="rect">
            <a:avLst/>
          </a:prstGeom>
        </p:spPr>
      </p:pic>
      <p:pic>
        <p:nvPicPr>
          <p:cNvPr id="21" name="Afbeelding 20" descr="2013-07-19 AlphaRainbow, Logo vector.jpg"/>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 y="6296078"/>
            <a:ext cx="9143999" cy="36000"/>
          </a:xfrm>
          <a:prstGeom prst="rect">
            <a:avLst/>
          </a:prstGeom>
        </p:spPr>
      </p:pic>
      <p:sp>
        <p:nvSpPr>
          <p:cNvPr id="23" name="Subtitle 2"/>
          <p:cNvSpPr>
            <a:spLocks noGrp="1"/>
          </p:cNvSpPr>
          <p:nvPr>
            <p:ph type="subTitle" idx="1" hasCustomPrompt="1"/>
          </p:nvPr>
        </p:nvSpPr>
        <p:spPr>
          <a:xfrm>
            <a:off x="1332780" y="2936240"/>
            <a:ext cx="6439620" cy="1006418"/>
          </a:xfrm>
        </p:spPr>
        <p:txBody>
          <a:bodyPr>
            <a:noAutofit/>
          </a:bodyPr>
          <a:lstStyle>
            <a:lvl1pPr marL="0" indent="0" algn="ctr">
              <a:buNone/>
              <a:defRPr sz="6300" b="0" i="0">
                <a:solidFill>
                  <a:schemeClr val="bg1"/>
                </a:solidFill>
                <a:latin typeface="TYPOGRAPH PRO Light"/>
                <a:cs typeface="TYPOGRAPH PR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TITEL</a:t>
            </a:r>
            <a:endParaRPr lang="en-US" dirty="0"/>
          </a:p>
        </p:txBody>
      </p:sp>
      <p:sp>
        <p:nvSpPr>
          <p:cNvPr id="25" name="Slide Number Placeholder 5"/>
          <p:cNvSpPr>
            <a:spLocks noGrp="1"/>
          </p:cNvSpPr>
          <p:nvPr>
            <p:ph type="sldNum" sz="quarter" idx="12"/>
          </p:nvPr>
        </p:nvSpPr>
        <p:spPr>
          <a:xfrm>
            <a:off x="8338315" y="6425806"/>
            <a:ext cx="561844" cy="365125"/>
          </a:xfrm>
        </p:spPr>
        <p:txBody>
          <a:bodyPr/>
          <a:lstStyle>
            <a:lvl1pPr algn="r">
              <a:defRPr sz="1300">
                <a:solidFill>
                  <a:srgbClr val="FFFFFF"/>
                </a:solidFill>
                <a:latin typeface="Trebuchet MS"/>
                <a:cs typeface="Trebuchet MS"/>
              </a:defRPr>
            </a:lvl1pPr>
          </a:lstStyle>
          <a:p>
            <a:fld id="{37F5D7CF-7454-2E4C-8103-4D9E930CEF90}" type="slidenum">
              <a:rPr lang="en-US" smtClean="0"/>
              <a:pPr/>
              <a:t>‹nr.›</a:t>
            </a:fld>
            <a:endParaRPr lang="en-US" dirty="0"/>
          </a:p>
        </p:txBody>
      </p:sp>
      <p:sp>
        <p:nvSpPr>
          <p:cNvPr id="27" name="Date Placeholder 3"/>
          <p:cNvSpPr>
            <a:spLocks noGrp="1"/>
          </p:cNvSpPr>
          <p:nvPr>
            <p:ph type="dt" sz="half" idx="11"/>
          </p:nvPr>
        </p:nvSpPr>
        <p:spPr>
          <a:xfrm>
            <a:off x="7122161" y="6424119"/>
            <a:ext cx="1137919" cy="365126"/>
          </a:xfrm>
        </p:spPr>
        <p:txBody>
          <a:bodyPr/>
          <a:lstStyle>
            <a:lvl1pPr algn="ctr">
              <a:defRPr sz="1300">
                <a:solidFill>
                  <a:schemeClr val="bg1"/>
                </a:solidFill>
                <a:latin typeface="Trebuchet MS"/>
                <a:cs typeface="Trebuchet MS"/>
              </a:defRPr>
            </a:lvl1pPr>
          </a:lstStyle>
          <a:p>
            <a:fld id="{87ED2678-E4E2-9E43-A250-EB31FBFB8176}" type="datetime1">
              <a:rPr lang="en-US" smtClean="0">
                <a:solidFill>
                  <a:prstClr val="white"/>
                </a:solidFill>
              </a:rPr>
              <a:t>28/01/16</a:t>
            </a:fld>
            <a:endParaRPr lang="en-US" dirty="0">
              <a:solidFill>
                <a:prstClr val="white"/>
              </a:solidFill>
            </a:endParaRPr>
          </a:p>
        </p:txBody>
      </p:sp>
      <p:sp>
        <p:nvSpPr>
          <p:cNvPr id="10" name="TextBox 7"/>
          <p:cNvSpPr txBox="1"/>
          <p:nvPr userDrawn="1"/>
        </p:nvSpPr>
        <p:spPr>
          <a:xfrm>
            <a:off x="2324956" y="6397928"/>
            <a:ext cx="4454764" cy="369332"/>
          </a:xfrm>
          <a:prstGeom prst="rect">
            <a:avLst/>
          </a:prstGeom>
          <a:noFill/>
        </p:spPr>
        <p:txBody>
          <a:bodyPr wrap="square" rtlCol="0" anchor="ctr">
            <a:spAutoFit/>
          </a:bodyPr>
          <a:lstStyle/>
          <a:p>
            <a:pPr algn="ctr"/>
            <a:r>
              <a:rPr lang="en-US" dirty="0" smtClean="0">
                <a:solidFill>
                  <a:srgbClr val="FFFFFF"/>
                </a:solidFill>
                <a:latin typeface="Anke Calligraphic FG"/>
                <a:cs typeface="Anke Calligraphic FG"/>
              </a:rPr>
              <a:t>Enjoy more marketing success!</a:t>
            </a:r>
          </a:p>
        </p:txBody>
      </p:sp>
      <p:pic>
        <p:nvPicPr>
          <p:cNvPr id="11" name="Afbeelding 10" descr="2014-09-08 AlphaRainbow, Logo-01.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6460285"/>
            <a:ext cx="1963013" cy="415356"/>
          </a:xfrm>
          <a:prstGeom prst="rect">
            <a:avLst/>
          </a:prstGeom>
        </p:spPr>
      </p:pic>
    </p:spTree>
    <p:extLst>
      <p:ext uri="{BB962C8B-B14F-4D97-AF65-F5344CB8AC3E}">
        <p14:creationId xmlns:p14="http://schemas.microsoft.com/office/powerpoint/2010/main" val="73547285"/>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9B970-18AC-C54B-928F-03E8F0234E78}" type="datetime1">
              <a:rPr lang="en-US" smtClean="0">
                <a:solidFill>
                  <a:prstClr val="black">
                    <a:tint val="75000"/>
                  </a:prstClr>
                </a:solidFill>
                <a:latin typeface="Calibri"/>
              </a:rPr>
              <a:t>28/01/16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5D7CF-7454-2E4C-8103-4D9E930CEF90}"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3699334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713"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10" r:id="rId31"/>
    <p:sldLayoutId id="2147483714" r:id="rId32"/>
    <p:sldLayoutId id="2147483711" r:id="rId33"/>
    <p:sldLayoutId id="2147483712" r:id="rId3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tiff"/><Relationship Id="rId6" Type="http://schemas.openxmlformats.org/officeDocument/2006/relationships/image" Target="../media/image54.png"/><Relationship Id="rId7" Type="http://schemas.openxmlformats.org/officeDocument/2006/relationships/image" Target="../media/image45.png"/><Relationship Id="rId1" Type="http://schemas.openxmlformats.org/officeDocument/2006/relationships/slideLayout" Target="../slideLayouts/slideLayout9.xml"/><Relationship Id="rId2"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6.emf"/><Relationship Id="rId1" Type="http://schemas.openxmlformats.org/officeDocument/2006/relationships/slideLayout" Target="../slideLayouts/slideLayout9.xml"/><Relationship Id="rId2" Type="http://schemas.openxmlformats.org/officeDocument/2006/relationships/image" Target="../media/image5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tiff"/><Relationship Id="rId7" Type="http://schemas.openxmlformats.org/officeDocument/2006/relationships/image" Target="../media/image65.tiff"/><Relationship Id="rId8" Type="http://schemas.openxmlformats.org/officeDocument/2006/relationships/image" Target="../media/image66.tiff"/><Relationship Id="rId9" Type="http://schemas.openxmlformats.org/officeDocument/2006/relationships/image" Target="../media/image67.tiff"/><Relationship Id="rId10" Type="http://schemas.openxmlformats.org/officeDocument/2006/relationships/image" Target="../media/image68.tiff"/><Relationship Id="rId1" Type="http://schemas.openxmlformats.org/officeDocument/2006/relationships/slideLayout" Target="../slideLayouts/slideLayout9.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6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6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69.emf"/></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60.png"/><Relationship Id="rId7" Type="http://schemas.openxmlformats.org/officeDocument/2006/relationships/image" Target="../media/image80.png"/><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notesSlide" Target="../notesSlides/notesSlide3.xml"/><Relationship Id="rId5"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65.tiff"/><Relationship Id="rId4" Type="http://schemas.openxmlformats.org/officeDocument/2006/relationships/image" Target="../media/image68.tiff"/><Relationship Id="rId5" Type="http://schemas.openxmlformats.org/officeDocument/2006/relationships/image" Target="../media/image62.png"/><Relationship Id="rId6" Type="http://schemas.openxmlformats.org/officeDocument/2006/relationships/image" Target="../media/image83.tiff"/><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1.png"/><Relationship Id="rId1" Type="http://schemas.openxmlformats.org/officeDocument/2006/relationships/slideLayout" Target="../slideLayouts/slideLayout9.xml"/><Relationship Id="rId2"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9.xml"/><Relationship Id="rId2" Type="http://schemas.openxmlformats.org/officeDocument/2006/relationships/image" Target="../media/image8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2.jpeg"/><Relationship Id="rId3"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93.tiff"/><Relationship Id="rId5" Type="http://schemas.openxmlformats.org/officeDocument/2006/relationships/image" Target="../media/image94.tiff"/><Relationship Id="rId6" Type="http://schemas.openxmlformats.org/officeDocument/2006/relationships/image" Target="../media/image95.tiff"/><Relationship Id="rId7" Type="http://schemas.openxmlformats.org/officeDocument/2006/relationships/image" Target="../media/image90.jpeg"/><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96.tiff"/><Relationship Id="rId4" Type="http://schemas.openxmlformats.org/officeDocument/2006/relationships/image" Target="../media/image97.tiff"/><Relationship Id="rId5" Type="http://schemas.openxmlformats.org/officeDocument/2006/relationships/image" Target="../media/image98.tiff"/><Relationship Id="rId6" Type="http://schemas.openxmlformats.org/officeDocument/2006/relationships/image" Target="../media/image83.tiff"/><Relationship Id="rId7" Type="http://schemas.openxmlformats.org/officeDocument/2006/relationships/image" Target="../media/image99.tiff"/><Relationship Id="rId8" Type="http://schemas.openxmlformats.org/officeDocument/2006/relationships/image" Target="../media/image100.tiff"/><Relationship Id="rId9" Type="http://schemas.openxmlformats.org/officeDocument/2006/relationships/image" Target="../media/image101.tiff"/><Relationship Id="rId10" Type="http://schemas.openxmlformats.org/officeDocument/2006/relationships/image" Target="../media/image90.jpe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7" Type="http://schemas.openxmlformats.org/officeDocument/2006/relationships/image" Target="../media/image107.jpeg"/><Relationship Id="rId8" Type="http://schemas.openxmlformats.org/officeDocument/2006/relationships/image" Target="../media/image108.jpeg"/><Relationship Id="rId9" Type="http://schemas.openxmlformats.org/officeDocument/2006/relationships/image" Target="../media/image90.jpeg"/><Relationship Id="rId10" Type="http://schemas.openxmlformats.org/officeDocument/2006/relationships/image" Target="../media/image109.jpeg"/><Relationship Id="rId1" Type="http://schemas.openxmlformats.org/officeDocument/2006/relationships/slideLayout" Target="../slideLayouts/slideLayout9.xml"/><Relationship Id="rId2" Type="http://schemas.openxmlformats.org/officeDocument/2006/relationships/image" Target="../media/image10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9" Type="http://schemas.openxmlformats.org/officeDocument/2006/relationships/image" Target="../media/image117.jpeg"/><Relationship Id="rId10" Type="http://schemas.openxmlformats.org/officeDocument/2006/relationships/image" Target="../media/image118.jpeg"/><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9.png"/><Relationship Id="rId3" Type="http://schemas.openxmlformats.org/officeDocument/2006/relationships/image" Target="../media/image1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1.png"/><Relationship Id="rId3" Type="http://schemas.openxmlformats.org/officeDocument/2006/relationships/image" Target="../media/image1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3.jpeg"/><Relationship Id="rId1" Type="http://schemas.openxmlformats.org/officeDocument/2006/relationships/slideLayout" Target="../slideLayouts/slideLayout9.xml"/><Relationship Id="rId2" Type="http://schemas.openxmlformats.org/officeDocument/2006/relationships/image" Target="../media/image7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24.png"/><Relationship Id="rId5" Type="http://schemas.openxmlformats.org/officeDocument/2006/relationships/image" Target="../media/image79.png"/><Relationship Id="rId1" Type="http://schemas.openxmlformats.org/officeDocument/2006/relationships/slideLayout" Target="../slideLayouts/slideLayout9.xml"/><Relationship Id="rId2"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28.jpg"/><Relationship Id="rId5" Type="http://schemas.openxmlformats.org/officeDocument/2006/relationships/image" Target="../media/image129.png"/><Relationship Id="rId6" Type="http://schemas.openxmlformats.org/officeDocument/2006/relationships/image" Target="../media/image130.emf"/><Relationship Id="rId1" Type="http://schemas.openxmlformats.org/officeDocument/2006/relationships/tags" Target="../tags/tag3.xml"/><Relationship Id="rId2"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31.jpeg"/><Relationship Id="rId5" Type="http://schemas.openxmlformats.org/officeDocument/2006/relationships/image" Target="../media/image129.png"/><Relationship Id="rId6" Type="http://schemas.openxmlformats.org/officeDocument/2006/relationships/image" Target="../media/image130.emf"/><Relationship Id="rId1" Type="http://schemas.openxmlformats.org/officeDocument/2006/relationships/tags" Target="../tags/tag4.xml"/><Relationship Id="rId2"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32.jpeg"/><Relationship Id="rId5" Type="http://schemas.openxmlformats.org/officeDocument/2006/relationships/image" Target="../media/image133.jpg"/><Relationship Id="rId6" Type="http://schemas.openxmlformats.org/officeDocument/2006/relationships/image" Target="../media/image129.png"/><Relationship Id="rId7" Type="http://schemas.openxmlformats.org/officeDocument/2006/relationships/image" Target="../media/image130.emf"/><Relationship Id="rId1" Type="http://schemas.openxmlformats.org/officeDocument/2006/relationships/tags" Target="../tags/tag5.xml"/><Relationship Id="rId2"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34.jpeg"/><Relationship Id="rId5" Type="http://schemas.openxmlformats.org/officeDocument/2006/relationships/image" Target="../media/image129.png"/><Relationship Id="rId6" Type="http://schemas.openxmlformats.org/officeDocument/2006/relationships/image" Target="../media/image130.emf"/><Relationship Id="rId1" Type="http://schemas.openxmlformats.org/officeDocument/2006/relationships/tags" Target="../tags/tag6.xml"/><Relationship Id="rId2"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35.jpeg"/><Relationship Id="rId5" Type="http://schemas.openxmlformats.org/officeDocument/2006/relationships/image" Target="../media/image129.png"/><Relationship Id="rId6" Type="http://schemas.openxmlformats.org/officeDocument/2006/relationships/image" Target="../media/image130.emf"/><Relationship Id="rId1" Type="http://schemas.openxmlformats.org/officeDocument/2006/relationships/tags" Target="../tags/tag7.xml"/><Relationship Id="rId2"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36.png"/><Relationship Id="rId5" Type="http://schemas.openxmlformats.org/officeDocument/2006/relationships/image" Target="../media/image129.png"/><Relationship Id="rId6" Type="http://schemas.openxmlformats.org/officeDocument/2006/relationships/image" Target="../media/image130.emf"/><Relationship Id="rId1" Type="http://schemas.openxmlformats.org/officeDocument/2006/relationships/tags" Target="../tags/tag8.xml"/><Relationship Id="rId2"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image" Target="../media/image1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jpeg"/><Relationship Id="rId1" Type="http://schemas.openxmlformats.org/officeDocument/2006/relationships/slideLayout" Target="../slideLayouts/slideLayout9.xml"/><Relationship Id="rId2"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9.xml"/><Relationship Id="rId2" Type="http://schemas.openxmlformats.org/officeDocument/2006/relationships/image" Target="../media/image1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3"/>
          <p:cNvSpPr>
            <a:spLocks noGrp="1"/>
          </p:cNvSpPr>
          <p:nvPr>
            <p:ph type="subTitle" idx="1"/>
          </p:nvPr>
        </p:nvSpPr>
        <p:spPr>
          <a:xfrm>
            <a:off x="1312969" y="1100626"/>
            <a:ext cx="6484976" cy="3972988"/>
          </a:xfrm>
        </p:spPr>
        <p:txBody>
          <a:bodyPr anchor="ctr"/>
          <a:lstStyle/>
          <a:p>
            <a:r>
              <a:rPr lang="nl-NL" sz="4800" dirty="0" smtClean="0"/>
              <a:t>De binnenstad van Zwolle anno 2030</a:t>
            </a:r>
          </a:p>
          <a:p>
            <a:endParaRPr lang="nl-NL" sz="1200" dirty="0"/>
          </a:p>
          <a:p>
            <a:r>
              <a:rPr lang="nl-NL" sz="2800" b="1" dirty="0" smtClean="0"/>
              <a:t>Contouren van de historie vormen de fundatie voor een gelukkige toekomst</a:t>
            </a:r>
            <a:endParaRPr lang="nl-NL" sz="1800" dirty="0" smtClean="0"/>
          </a:p>
          <a:p>
            <a:endParaRPr lang="nl-NL" sz="1600" dirty="0"/>
          </a:p>
        </p:txBody>
      </p:sp>
      <p:pic>
        <p:nvPicPr>
          <p:cNvPr id="6" name="Afbeelding 5" descr="2014-09-08 AlphaRainbow, Logo-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457" y="4753795"/>
            <a:ext cx="2061534" cy="686530"/>
          </a:xfrm>
          <a:prstGeom prst="rect">
            <a:avLst/>
          </a:prstGeom>
        </p:spPr>
      </p:pic>
      <p:sp>
        <p:nvSpPr>
          <p:cNvPr id="4" name="Rechthoek 3"/>
          <p:cNvSpPr/>
          <p:nvPr/>
        </p:nvSpPr>
        <p:spPr>
          <a:xfrm>
            <a:off x="5134771" y="4779472"/>
            <a:ext cx="2484888" cy="634020"/>
          </a:xfrm>
          <a:prstGeom prst="rect">
            <a:avLst/>
          </a:prstGeom>
        </p:spPr>
        <p:txBody>
          <a:bodyPr wrap="square">
            <a:spAutoFit/>
          </a:bodyPr>
          <a:lstStyle/>
          <a:p>
            <a:pPr lvl="0" algn="r">
              <a:spcBef>
                <a:spcPct val="20000"/>
              </a:spcBef>
            </a:pPr>
            <a:r>
              <a:rPr lang="nl-NL" sz="1600" b="1" dirty="0" smtClean="0">
                <a:solidFill>
                  <a:prstClr val="white"/>
                </a:solidFill>
                <a:latin typeface="TYPOGRAPH PRO Light"/>
                <a:cs typeface="TYPOGRAPH PRO Light"/>
              </a:rPr>
              <a:t>Ir. Michiel van Beek</a:t>
            </a:r>
          </a:p>
          <a:p>
            <a:pPr lvl="0" algn="r">
              <a:spcBef>
                <a:spcPct val="20000"/>
              </a:spcBef>
            </a:pPr>
            <a:r>
              <a:rPr lang="nl-NL" sz="1600" b="1" dirty="0" smtClean="0">
                <a:solidFill>
                  <a:prstClr val="white"/>
                </a:solidFill>
                <a:latin typeface="TYPOGRAPH PRO Light"/>
                <a:cs typeface="TYPOGRAPH PRO Light"/>
              </a:rPr>
              <a:t>Januari 2016</a:t>
            </a:r>
            <a:endParaRPr lang="nl-NL" sz="1100" dirty="0">
              <a:solidFill>
                <a:prstClr val="white"/>
              </a:solidFill>
              <a:latin typeface="TYPOGRAPH PRO Light"/>
              <a:cs typeface="TYPOGRAPH PRO Light"/>
            </a:endParaRPr>
          </a:p>
        </p:txBody>
      </p:sp>
    </p:spTree>
    <p:extLst>
      <p:ext uri="{BB962C8B-B14F-4D97-AF65-F5344CB8AC3E}">
        <p14:creationId xmlns:p14="http://schemas.microsoft.com/office/powerpoint/2010/main" val="20986683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332780" y="1414974"/>
            <a:ext cx="6439620" cy="4008841"/>
          </a:xfrm>
        </p:spPr>
        <p:txBody>
          <a:bodyPr anchor="ctr"/>
          <a:lstStyle/>
          <a:p>
            <a:r>
              <a:rPr lang="nl-NL" sz="4400" dirty="0" smtClean="0"/>
              <a:t>Waar staan we?</a:t>
            </a:r>
          </a:p>
          <a:p>
            <a:r>
              <a:rPr lang="nl-NL" sz="4400" dirty="0" smtClean="0"/>
              <a:t>Wat verandert?</a:t>
            </a:r>
          </a:p>
          <a:p>
            <a:r>
              <a:rPr lang="nl-NL" sz="4400" dirty="0" smtClean="0"/>
              <a:t>Visie 2030</a:t>
            </a:r>
            <a:endParaRPr lang="en-GB" sz="4400" dirty="0"/>
          </a:p>
        </p:txBody>
      </p:sp>
      <p:sp>
        <p:nvSpPr>
          <p:cNvPr id="3" name="Tekstvak 2"/>
          <p:cNvSpPr txBox="1"/>
          <p:nvPr/>
        </p:nvSpPr>
        <p:spPr>
          <a:xfrm>
            <a:off x="377607" y="379229"/>
            <a:ext cx="4808226"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IV. </a:t>
            </a:r>
            <a:r>
              <a:rPr lang="en-GB" sz="3600" dirty="0" err="1" smtClean="0">
                <a:solidFill>
                  <a:schemeClr val="bg1"/>
                </a:solidFill>
                <a:latin typeface="TYPOGRAPH PRO Light"/>
                <a:cs typeface="TYPOGRAPH PRO Light"/>
              </a:rPr>
              <a:t>Resultaten</a:t>
            </a:r>
            <a:endParaRPr lang="en-GB" sz="3600" dirty="0" smtClean="0">
              <a:solidFill>
                <a:schemeClr val="bg1"/>
              </a:solidFill>
              <a:latin typeface="TYPOGRAPH PRO Light"/>
              <a:cs typeface="TYPOGRAPH PRO Light"/>
            </a:endParaRP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9</a:t>
            </a:fld>
            <a:endParaRPr lang="en-US" dirty="0"/>
          </a:p>
        </p:txBody>
      </p:sp>
    </p:spTree>
    <p:extLst>
      <p:ext uri="{BB962C8B-B14F-4D97-AF65-F5344CB8AC3E}">
        <p14:creationId xmlns:p14="http://schemas.microsoft.com/office/powerpoint/2010/main" val="17005222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332780" y="1464031"/>
            <a:ext cx="6439620" cy="1954957"/>
          </a:xfrm>
        </p:spPr>
        <p:txBody>
          <a:bodyPr anchor="ctr"/>
          <a:lstStyle/>
          <a:p>
            <a:r>
              <a:rPr lang="nl-NL" sz="3600" dirty="0" smtClean="0"/>
              <a:t>Vernieuwing, handelszin en talentontwikkeling vormen het DNA van Zwolle</a:t>
            </a:r>
            <a:endParaRPr lang="nl-NL" sz="3600" dirty="0"/>
          </a:p>
        </p:txBody>
      </p:sp>
      <p:sp>
        <p:nvSpPr>
          <p:cNvPr id="36" name="Tekstvak 35"/>
          <p:cNvSpPr txBox="1"/>
          <p:nvPr/>
        </p:nvSpPr>
        <p:spPr>
          <a:xfrm>
            <a:off x="651926" y="4988028"/>
            <a:ext cx="1439998" cy="707886"/>
          </a:xfrm>
          <a:prstGeom prst="rect">
            <a:avLst/>
          </a:prstGeom>
          <a:solidFill>
            <a:srgbClr val="FFFFFF"/>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12284C"/>
                </a:solidFill>
                <a:latin typeface="TYPOGRAPH PRO Light"/>
                <a:cs typeface="TYPOGRAPH PRO Light"/>
              </a:rPr>
              <a:t>Thomas </a:t>
            </a:r>
          </a:p>
          <a:p>
            <a:pPr algn="ctr"/>
            <a:r>
              <a:rPr lang="en-GB" sz="2000" dirty="0" smtClean="0">
                <a:solidFill>
                  <a:srgbClr val="12284C"/>
                </a:solidFill>
                <a:latin typeface="TYPOGRAPH PRO Light"/>
                <a:cs typeface="TYPOGRAPH PRO Light"/>
              </a:rPr>
              <a:t>A Kempis</a:t>
            </a:r>
            <a:endParaRPr lang="en-GB" sz="600" dirty="0" smtClean="0">
              <a:solidFill>
                <a:srgbClr val="12284C"/>
              </a:solidFill>
              <a:latin typeface="TYPOGRAPH PRO Light"/>
              <a:cs typeface="TYPOGRAPH PRO Light"/>
            </a:endParaRPr>
          </a:p>
        </p:txBody>
      </p:sp>
      <p:sp>
        <p:nvSpPr>
          <p:cNvPr id="46" name="Tekstvak 45"/>
          <p:cNvSpPr txBox="1"/>
          <p:nvPr/>
        </p:nvSpPr>
        <p:spPr>
          <a:xfrm>
            <a:off x="193573" y="6014225"/>
            <a:ext cx="2517726"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chemeClr val="bg1"/>
                </a:solidFill>
                <a:latin typeface="TYPOGRAPH PRO Light"/>
                <a:cs typeface="TYPOGRAPH PRO Light"/>
              </a:rPr>
              <a:t>Bron</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Geschiedenis</a:t>
            </a:r>
            <a:r>
              <a:rPr lang="en-GB" sz="1200" dirty="0" smtClean="0">
                <a:solidFill>
                  <a:schemeClr val="bg1"/>
                </a:solidFill>
                <a:latin typeface="TYPOGRAPH PRO Light"/>
                <a:cs typeface="TYPOGRAPH PRO Light"/>
              </a:rPr>
              <a:t> van </a:t>
            </a:r>
            <a:r>
              <a:rPr lang="en-GB" sz="1200" dirty="0" err="1" smtClean="0">
                <a:solidFill>
                  <a:schemeClr val="bg1"/>
                </a:solidFill>
                <a:latin typeface="TYPOGRAPH PRO Light"/>
                <a:cs typeface="TYPOGRAPH PRO Light"/>
              </a:rPr>
              <a:t>Zwole</a:t>
            </a:r>
            <a:endParaRPr lang="en-GB" sz="1200" dirty="0" smtClean="0">
              <a:solidFill>
                <a:schemeClr val="bg1"/>
              </a:solidFill>
              <a:latin typeface="TYPOGRAPH PRO Light"/>
              <a:cs typeface="TYPOGRAPH PRO Light"/>
            </a:endParaRPr>
          </a:p>
        </p:txBody>
      </p:sp>
      <p:pic>
        <p:nvPicPr>
          <p:cNvPr id="15" name="Afbeelding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72362" y="211640"/>
            <a:ext cx="992719" cy="100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hthoek 15"/>
          <p:cNvSpPr/>
          <p:nvPr/>
        </p:nvSpPr>
        <p:spPr>
          <a:xfrm>
            <a:off x="5512332" y="452127"/>
            <a:ext cx="2360296"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Deskresearch</a:t>
            </a:r>
            <a:endParaRPr lang="en-GB" sz="12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10</a:t>
            </a:fld>
            <a:endParaRPr lang="en-US" dirty="0"/>
          </a:p>
        </p:txBody>
      </p:sp>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926" y="3418988"/>
            <a:ext cx="1440000"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0017" y="3418988"/>
            <a:ext cx="1422651"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kstvak 20"/>
          <p:cNvSpPr txBox="1"/>
          <p:nvPr/>
        </p:nvSpPr>
        <p:spPr>
          <a:xfrm>
            <a:off x="2497626" y="4988033"/>
            <a:ext cx="1439998" cy="707886"/>
          </a:xfrm>
          <a:prstGeom prst="rect">
            <a:avLst/>
          </a:prstGeom>
          <a:solidFill>
            <a:srgbClr val="FFFFFF"/>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12284C"/>
                </a:solidFill>
                <a:latin typeface="TYPOGRAPH PRO Light"/>
                <a:cs typeface="TYPOGRAPH PRO Light"/>
              </a:rPr>
              <a:t>Johannes</a:t>
            </a:r>
          </a:p>
          <a:p>
            <a:pPr algn="ctr"/>
            <a:r>
              <a:rPr lang="en-GB" sz="2000" dirty="0" err="1" smtClean="0">
                <a:solidFill>
                  <a:srgbClr val="12284C"/>
                </a:solidFill>
                <a:latin typeface="TYPOGRAPH PRO Light"/>
                <a:cs typeface="TYPOGRAPH PRO Light"/>
              </a:rPr>
              <a:t>Cele</a:t>
            </a:r>
            <a:endParaRPr lang="en-GB" sz="600" dirty="0" smtClean="0">
              <a:solidFill>
                <a:srgbClr val="12284C"/>
              </a:solidFill>
              <a:latin typeface="TYPOGRAPH PRO Light"/>
              <a:cs typeface="TYPOGRAPH PRO Light"/>
            </a:endParaRPr>
          </a:p>
        </p:txBody>
      </p:sp>
      <p:pic>
        <p:nvPicPr>
          <p:cNvPr id="8" name="Afbeelding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8751" y="3452854"/>
            <a:ext cx="1447416"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kstvak 22"/>
          <p:cNvSpPr txBox="1"/>
          <p:nvPr/>
        </p:nvSpPr>
        <p:spPr>
          <a:xfrm>
            <a:off x="4275594" y="4971104"/>
            <a:ext cx="1439998" cy="707886"/>
          </a:xfrm>
          <a:prstGeom prst="rect">
            <a:avLst/>
          </a:prstGeom>
          <a:solidFill>
            <a:srgbClr val="FFFFFF"/>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12284C"/>
                </a:solidFill>
                <a:latin typeface="TYPOGRAPH PRO Light"/>
                <a:cs typeface="TYPOGRAPH PRO Light"/>
              </a:rPr>
              <a:t>Geert</a:t>
            </a:r>
          </a:p>
          <a:p>
            <a:pPr algn="ctr"/>
            <a:r>
              <a:rPr lang="en-GB" sz="2000" dirty="0" smtClean="0">
                <a:solidFill>
                  <a:srgbClr val="12284C"/>
                </a:solidFill>
                <a:latin typeface="TYPOGRAPH PRO Light"/>
                <a:cs typeface="TYPOGRAPH PRO Light"/>
              </a:rPr>
              <a:t>Grote</a:t>
            </a:r>
            <a:endParaRPr lang="en-GB" sz="600" dirty="0" smtClean="0">
              <a:solidFill>
                <a:srgbClr val="12284C"/>
              </a:solidFill>
              <a:latin typeface="TYPOGRAPH PRO Light"/>
              <a:cs typeface="TYPOGRAPH PRO Light"/>
            </a:endParaRPr>
          </a:p>
        </p:txBody>
      </p:sp>
      <p:pic>
        <p:nvPicPr>
          <p:cNvPr id="9" name="Afbeelding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7990" y="3493895"/>
            <a:ext cx="2612088" cy="1437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kstvak 24"/>
          <p:cNvSpPr txBox="1"/>
          <p:nvPr/>
        </p:nvSpPr>
        <p:spPr>
          <a:xfrm>
            <a:off x="5867992" y="4988034"/>
            <a:ext cx="2612086" cy="707886"/>
          </a:xfrm>
          <a:prstGeom prst="rect">
            <a:avLst/>
          </a:prstGeom>
          <a:solidFill>
            <a:srgbClr val="FFFFFF"/>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err="1" smtClean="0">
                <a:solidFill>
                  <a:srgbClr val="12284C"/>
                </a:solidFill>
                <a:latin typeface="TYPOGRAPH PRO Light"/>
                <a:cs typeface="TYPOGRAPH PRO Light"/>
              </a:rPr>
              <a:t>Hanzestad</a:t>
            </a:r>
            <a:endParaRPr lang="en-GB" sz="2000" dirty="0" smtClean="0">
              <a:solidFill>
                <a:srgbClr val="12284C"/>
              </a:solidFill>
              <a:latin typeface="TYPOGRAPH PRO Light"/>
              <a:cs typeface="TYPOGRAPH PRO Light"/>
            </a:endParaRPr>
          </a:p>
          <a:p>
            <a:pPr algn="ctr"/>
            <a:r>
              <a:rPr lang="en-GB" sz="2000" dirty="0" smtClean="0">
                <a:solidFill>
                  <a:srgbClr val="12284C"/>
                </a:solidFill>
                <a:latin typeface="TYPOGRAPH PRO Light"/>
                <a:cs typeface="TYPOGRAPH PRO Light"/>
              </a:rPr>
              <a:t>Zwolle</a:t>
            </a:r>
            <a:endParaRPr lang="en-GB" sz="600" dirty="0" smtClean="0">
              <a:solidFill>
                <a:srgbClr val="12284C"/>
              </a:solidFill>
              <a:latin typeface="TYPOGRAPH PRO Light"/>
              <a:cs typeface="TYPOGRAPH PRO Light"/>
            </a:endParaRPr>
          </a:p>
        </p:txBody>
      </p:sp>
    </p:spTree>
    <p:extLst>
      <p:ext uri="{BB962C8B-B14F-4D97-AF65-F5344CB8AC3E}">
        <p14:creationId xmlns:p14="http://schemas.microsoft.com/office/powerpoint/2010/main" val="28820255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332780" y="1398911"/>
            <a:ext cx="6439620" cy="1954957"/>
          </a:xfrm>
        </p:spPr>
        <p:txBody>
          <a:bodyPr anchor="ctr"/>
          <a:lstStyle/>
          <a:p>
            <a:r>
              <a:rPr lang="nl-NL" sz="3600" dirty="0" smtClean="0"/>
              <a:t>De intensiteit in de binnenstad is de afgelopen 12-15 jaar toegenomen</a:t>
            </a:r>
            <a:endParaRPr lang="nl-NL" sz="3600" dirty="0"/>
          </a:p>
        </p:txBody>
      </p:sp>
      <p:pic>
        <p:nvPicPr>
          <p:cNvPr id="35" name="Afbeelding 34"/>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45259" y="3363014"/>
            <a:ext cx="1224000" cy="1153236"/>
          </a:xfrm>
          <a:prstGeom prst="rect">
            <a:avLst/>
          </a:prstGeom>
          <a:solidFill>
            <a:srgbClr val="FFFFFF"/>
          </a:solidFill>
        </p:spPr>
      </p:pic>
      <p:sp>
        <p:nvSpPr>
          <p:cNvPr id="36" name="Tekstvak 35"/>
          <p:cNvSpPr txBox="1"/>
          <p:nvPr/>
        </p:nvSpPr>
        <p:spPr>
          <a:xfrm>
            <a:off x="548278" y="4597230"/>
            <a:ext cx="1211157" cy="1077218"/>
          </a:xfrm>
          <a:prstGeom prst="rect">
            <a:avLst/>
          </a:prstGeom>
          <a:solidFill>
            <a:srgbClr val="FFFFFF"/>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800" dirty="0" smtClean="0">
                <a:solidFill>
                  <a:srgbClr val="12284C"/>
                </a:solidFill>
                <a:latin typeface="TYPOGRAPH PRO Light"/>
                <a:cs typeface="TYPOGRAPH PRO Light"/>
              </a:rPr>
              <a:t>+600</a:t>
            </a:r>
          </a:p>
          <a:p>
            <a:pPr algn="ctr"/>
            <a:r>
              <a:rPr lang="en-GB" dirty="0" err="1" smtClean="0">
                <a:solidFill>
                  <a:srgbClr val="12284C"/>
                </a:solidFill>
                <a:latin typeface="TYPOGRAPH PRO Light"/>
                <a:cs typeface="TYPOGRAPH PRO Light"/>
              </a:rPr>
              <a:t>aantal</a:t>
            </a:r>
            <a:r>
              <a:rPr lang="en-GB" dirty="0" smtClean="0">
                <a:solidFill>
                  <a:srgbClr val="12284C"/>
                </a:solidFill>
                <a:latin typeface="TYPOGRAPH PRO Light"/>
                <a:cs typeface="TYPOGRAPH PRO Light"/>
              </a:rPr>
              <a:t> </a:t>
            </a:r>
          </a:p>
          <a:p>
            <a:pPr algn="ctr"/>
            <a:r>
              <a:rPr lang="en-GB" dirty="0" err="1" smtClean="0">
                <a:solidFill>
                  <a:srgbClr val="12284C"/>
                </a:solidFill>
                <a:latin typeface="TYPOGRAPH PRO Light"/>
                <a:cs typeface="TYPOGRAPH PRO Light"/>
              </a:rPr>
              <a:t>inwoners</a:t>
            </a:r>
            <a:endParaRPr lang="en-GB" sz="800" dirty="0" smtClean="0">
              <a:solidFill>
                <a:srgbClr val="12284C"/>
              </a:solidFill>
              <a:latin typeface="TYPOGRAPH PRO Light"/>
              <a:cs typeface="TYPOGRAPH PRO Light"/>
            </a:endParaRPr>
          </a:p>
        </p:txBody>
      </p:sp>
      <p:pic>
        <p:nvPicPr>
          <p:cNvPr id="37" name="Afbeelding 36"/>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276742" y="3363013"/>
            <a:ext cx="1223995" cy="1153236"/>
          </a:xfrm>
          <a:prstGeom prst="rect">
            <a:avLst/>
          </a:prstGeom>
          <a:solidFill>
            <a:srgbClr val="FFFFFF"/>
          </a:solidFill>
        </p:spPr>
      </p:pic>
      <p:sp>
        <p:nvSpPr>
          <p:cNvPr id="38" name="Tekstvak 37"/>
          <p:cNvSpPr txBox="1"/>
          <p:nvPr/>
        </p:nvSpPr>
        <p:spPr>
          <a:xfrm>
            <a:off x="2274646" y="4607929"/>
            <a:ext cx="1211157" cy="1077218"/>
          </a:xfrm>
          <a:prstGeom prst="rect">
            <a:avLst/>
          </a:prstGeom>
          <a:solidFill>
            <a:srgbClr val="FFFFFF"/>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800" dirty="0" smtClean="0">
                <a:solidFill>
                  <a:schemeClr val="tx2">
                    <a:lumMod val="75000"/>
                  </a:schemeClr>
                </a:solidFill>
                <a:latin typeface="TYPOGRAPH PRO Light"/>
                <a:cs typeface="TYPOGRAPH PRO Light"/>
              </a:rPr>
              <a:t>+400</a:t>
            </a:r>
          </a:p>
          <a:p>
            <a:pPr algn="ctr"/>
            <a:r>
              <a:rPr lang="en-GB" dirty="0" err="1" smtClean="0">
                <a:solidFill>
                  <a:schemeClr val="tx2">
                    <a:lumMod val="75000"/>
                  </a:schemeClr>
                </a:solidFill>
                <a:latin typeface="TYPOGRAPH PRO Light"/>
                <a:cs typeface="TYPOGRAPH PRO Light"/>
              </a:rPr>
              <a:t>aantal</a:t>
            </a:r>
            <a:r>
              <a:rPr lang="en-GB" dirty="0" smtClean="0">
                <a:solidFill>
                  <a:schemeClr val="tx2">
                    <a:lumMod val="75000"/>
                  </a:schemeClr>
                </a:solidFill>
                <a:latin typeface="TYPOGRAPH PRO Light"/>
                <a:cs typeface="TYPOGRAPH PRO Light"/>
              </a:rPr>
              <a:t> </a:t>
            </a:r>
          </a:p>
          <a:p>
            <a:pPr algn="ctr"/>
            <a:r>
              <a:rPr lang="en-GB" dirty="0" smtClean="0">
                <a:solidFill>
                  <a:schemeClr val="tx2">
                    <a:lumMod val="75000"/>
                  </a:schemeClr>
                </a:solidFill>
                <a:latin typeface="TYPOGRAPH PRO Light"/>
                <a:cs typeface="TYPOGRAPH PRO Light"/>
              </a:rPr>
              <a:t>HH</a:t>
            </a:r>
            <a:endParaRPr lang="en-GB" sz="800" dirty="0" smtClean="0">
              <a:solidFill>
                <a:schemeClr val="tx2">
                  <a:lumMod val="75000"/>
                </a:schemeClr>
              </a:solidFill>
              <a:latin typeface="TYPOGRAPH PRO Light"/>
              <a:cs typeface="TYPOGRAPH PRO Light"/>
            </a:endParaRPr>
          </a:p>
        </p:txBody>
      </p:sp>
      <p:pic>
        <p:nvPicPr>
          <p:cNvPr id="39" name="Afbeelding 38"/>
          <p:cNvPicPr>
            <a:picLocks/>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951745" y="3366141"/>
            <a:ext cx="1224000" cy="1152000"/>
          </a:xfrm>
          <a:prstGeom prst="rect">
            <a:avLst/>
          </a:prstGeom>
          <a:solidFill>
            <a:srgbClr val="FFFFFF"/>
          </a:solidFill>
        </p:spPr>
      </p:pic>
      <p:pic>
        <p:nvPicPr>
          <p:cNvPr id="40" name="Afbeelding 39"/>
          <p:cNvPicPr>
            <a:picLocks/>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630522" y="3377078"/>
            <a:ext cx="1224000" cy="1152000"/>
          </a:xfrm>
          <a:prstGeom prst="rect">
            <a:avLst/>
          </a:prstGeom>
          <a:solidFill>
            <a:srgbClr val="FFFFFF"/>
          </a:solidFill>
        </p:spPr>
      </p:pic>
      <p:pic>
        <p:nvPicPr>
          <p:cNvPr id="41" name="Afbeelding 40"/>
          <p:cNvPicPr>
            <a:picLocks/>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365385" y="3377079"/>
            <a:ext cx="1224000" cy="1152000"/>
          </a:xfrm>
          <a:prstGeom prst="rect">
            <a:avLst/>
          </a:prstGeom>
          <a:solidFill>
            <a:srgbClr val="FFFFFF"/>
          </a:solidFill>
        </p:spPr>
      </p:pic>
      <p:sp>
        <p:nvSpPr>
          <p:cNvPr id="42" name="Tekstvak 41"/>
          <p:cNvSpPr txBox="1"/>
          <p:nvPr/>
        </p:nvSpPr>
        <p:spPr>
          <a:xfrm>
            <a:off x="3958893" y="4612619"/>
            <a:ext cx="1224000" cy="1080000"/>
          </a:xfrm>
          <a:prstGeom prst="rect">
            <a:avLst/>
          </a:prstGeom>
          <a:solidFill>
            <a:srgbClr val="FFFFFF"/>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800" dirty="0" smtClean="0">
                <a:solidFill>
                  <a:schemeClr val="tx2">
                    <a:lumMod val="75000"/>
                  </a:schemeClr>
                </a:solidFill>
                <a:latin typeface="TYPOGRAPH PRO Light"/>
                <a:cs typeface="TYPOGRAPH PRO Light"/>
              </a:rPr>
              <a:t>+125</a:t>
            </a:r>
          </a:p>
          <a:p>
            <a:pPr algn="ctr"/>
            <a:r>
              <a:rPr lang="en-GB" dirty="0" err="1" smtClean="0">
                <a:solidFill>
                  <a:schemeClr val="tx2">
                    <a:lumMod val="75000"/>
                  </a:schemeClr>
                </a:solidFill>
                <a:latin typeface="TYPOGRAPH PRO Light"/>
                <a:cs typeface="TYPOGRAPH PRO Light"/>
              </a:rPr>
              <a:t>bedrijven</a:t>
            </a:r>
            <a:endParaRPr lang="en-GB" sz="800" dirty="0" smtClean="0">
              <a:solidFill>
                <a:schemeClr val="tx2">
                  <a:lumMod val="75000"/>
                </a:schemeClr>
              </a:solidFill>
              <a:latin typeface="TYPOGRAPH PRO Light"/>
              <a:cs typeface="TYPOGRAPH PRO Light"/>
            </a:endParaRPr>
          </a:p>
        </p:txBody>
      </p:sp>
      <p:sp>
        <p:nvSpPr>
          <p:cNvPr id="43" name="Tekstvak 42"/>
          <p:cNvSpPr txBox="1"/>
          <p:nvPr/>
        </p:nvSpPr>
        <p:spPr>
          <a:xfrm>
            <a:off x="5626201" y="4614650"/>
            <a:ext cx="1224000" cy="1080000"/>
          </a:xfrm>
          <a:prstGeom prst="rect">
            <a:avLst/>
          </a:prstGeom>
          <a:solidFill>
            <a:srgbClr val="FFFFFF"/>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800" dirty="0" smtClean="0">
                <a:solidFill>
                  <a:schemeClr val="tx2">
                    <a:lumMod val="75000"/>
                  </a:schemeClr>
                </a:solidFill>
                <a:latin typeface="TYPOGRAPH PRO Light"/>
                <a:cs typeface="TYPOGRAPH PRO Light"/>
              </a:rPr>
              <a:t>+20</a:t>
            </a:r>
          </a:p>
          <a:p>
            <a:pPr algn="ctr"/>
            <a:r>
              <a:rPr lang="en-GB" dirty="0" err="1" smtClean="0">
                <a:solidFill>
                  <a:schemeClr val="tx2">
                    <a:lumMod val="75000"/>
                  </a:schemeClr>
                </a:solidFill>
                <a:latin typeface="TYPOGRAPH PRO Light"/>
                <a:cs typeface="TYPOGRAPH PRO Light"/>
              </a:rPr>
              <a:t>horeca</a:t>
            </a:r>
            <a:endParaRPr lang="en-GB" sz="800" dirty="0" smtClean="0">
              <a:solidFill>
                <a:schemeClr val="tx2">
                  <a:lumMod val="75000"/>
                </a:schemeClr>
              </a:solidFill>
              <a:latin typeface="TYPOGRAPH PRO Light"/>
              <a:cs typeface="TYPOGRAPH PRO Light"/>
            </a:endParaRPr>
          </a:p>
        </p:txBody>
      </p:sp>
      <p:sp>
        <p:nvSpPr>
          <p:cNvPr id="44" name="Tekstvak 43"/>
          <p:cNvSpPr txBox="1"/>
          <p:nvPr/>
        </p:nvSpPr>
        <p:spPr>
          <a:xfrm>
            <a:off x="7364680" y="4614650"/>
            <a:ext cx="1224000" cy="1077218"/>
          </a:xfrm>
          <a:prstGeom prst="rect">
            <a:avLst/>
          </a:prstGeom>
          <a:solidFill>
            <a:srgbClr val="FFFFFF"/>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800" dirty="0" smtClean="0">
                <a:solidFill>
                  <a:schemeClr val="tx2">
                    <a:lumMod val="75000"/>
                  </a:schemeClr>
                </a:solidFill>
                <a:latin typeface="TYPOGRAPH PRO Light"/>
                <a:cs typeface="TYPOGRAPH PRO Light"/>
              </a:rPr>
              <a:t>+1300</a:t>
            </a:r>
          </a:p>
          <a:p>
            <a:pPr algn="ctr"/>
            <a:r>
              <a:rPr lang="en-GB" dirty="0" err="1" smtClean="0">
                <a:solidFill>
                  <a:schemeClr val="tx2">
                    <a:lumMod val="75000"/>
                  </a:schemeClr>
                </a:solidFill>
                <a:latin typeface="TYPOGRAPH PRO Light"/>
                <a:cs typeface="TYPOGRAPH PRO Light"/>
              </a:rPr>
              <a:t>aantal</a:t>
            </a:r>
            <a:r>
              <a:rPr lang="en-GB" dirty="0" smtClean="0">
                <a:solidFill>
                  <a:schemeClr val="tx2">
                    <a:lumMod val="75000"/>
                  </a:schemeClr>
                </a:solidFill>
                <a:latin typeface="TYPOGRAPH PRO Light"/>
                <a:cs typeface="TYPOGRAPH PRO Light"/>
              </a:rPr>
              <a:t> </a:t>
            </a:r>
          </a:p>
          <a:p>
            <a:pPr algn="ctr"/>
            <a:r>
              <a:rPr lang="en-GB" dirty="0" err="1" smtClean="0">
                <a:solidFill>
                  <a:schemeClr val="tx2">
                    <a:lumMod val="75000"/>
                  </a:schemeClr>
                </a:solidFill>
                <a:latin typeface="TYPOGRAPH PRO Light"/>
                <a:cs typeface="TYPOGRAPH PRO Light"/>
              </a:rPr>
              <a:t>werkers</a:t>
            </a:r>
            <a:endParaRPr lang="en-GB" sz="800" dirty="0" smtClean="0">
              <a:solidFill>
                <a:schemeClr val="tx2">
                  <a:lumMod val="75000"/>
                </a:schemeClr>
              </a:solidFill>
              <a:latin typeface="TYPOGRAPH PRO Light"/>
              <a:cs typeface="TYPOGRAPH PRO Light"/>
            </a:endParaRPr>
          </a:p>
        </p:txBody>
      </p:sp>
      <p:sp>
        <p:nvSpPr>
          <p:cNvPr id="46" name="Tekstvak 45"/>
          <p:cNvSpPr txBox="1"/>
          <p:nvPr/>
        </p:nvSpPr>
        <p:spPr>
          <a:xfrm>
            <a:off x="275208" y="6014225"/>
            <a:ext cx="2354452"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chemeClr val="bg1"/>
                </a:solidFill>
                <a:latin typeface="TYPOGRAPH PRO Light"/>
                <a:cs typeface="TYPOGRAPH PRO Light"/>
              </a:rPr>
              <a:t>Bron</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Gemeente</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statistieke</a:t>
            </a:r>
            <a:r>
              <a:rPr lang="en-GB" sz="1200" dirty="0" err="1">
                <a:solidFill>
                  <a:schemeClr val="bg1"/>
                </a:solidFill>
                <a:latin typeface="TYPOGRAPH PRO Light"/>
                <a:cs typeface="TYPOGRAPH PRO Light"/>
              </a:rPr>
              <a:t>n</a:t>
            </a:r>
            <a:endParaRPr lang="en-GB" sz="1200" dirty="0" smtClean="0">
              <a:solidFill>
                <a:schemeClr val="bg1"/>
              </a:solidFill>
              <a:latin typeface="TYPOGRAPH PRO Light"/>
              <a:cs typeface="TYPOGRAPH PRO Light"/>
            </a:endParaRPr>
          </a:p>
        </p:txBody>
      </p:sp>
      <p:pic>
        <p:nvPicPr>
          <p:cNvPr id="15" name="Afbeelding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72362" y="211640"/>
            <a:ext cx="992719" cy="100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hthoek 15"/>
          <p:cNvSpPr/>
          <p:nvPr/>
        </p:nvSpPr>
        <p:spPr>
          <a:xfrm>
            <a:off x="5512332" y="452127"/>
            <a:ext cx="2360296"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Deskresearch</a:t>
            </a:r>
            <a:endParaRPr lang="en-GB" sz="12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11</a:t>
            </a:fld>
            <a:endParaRPr lang="en-US" dirty="0"/>
          </a:p>
        </p:txBody>
      </p:sp>
    </p:spTree>
    <p:extLst>
      <p:ext uri="{BB962C8B-B14F-4D97-AF65-F5344CB8AC3E}">
        <p14:creationId xmlns:p14="http://schemas.microsoft.com/office/powerpoint/2010/main" val="7249252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332780" y="1379471"/>
            <a:ext cx="6439620" cy="2239089"/>
          </a:xfrm>
        </p:spPr>
        <p:txBody>
          <a:bodyPr anchor="ctr"/>
          <a:lstStyle/>
          <a:p>
            <a:r>
              <a:rPr lang="en-GB" sz="3600" dirty="0" smtClean="0"/>
              <a:t>De </a:t>
            </a:r>
            <a:r>
              <a:rPr lang="en-GB" sz="3600" dirty="0" err="1" smtClean="0"/>
              <a:t>leefbaarheidsscore</a:t>
            </a:r>
            <a:r>
              <a:rPr lang="en-GB" sz="3600" dirty="0"/>
              <a:t> </a:t>
            </a:r>
            <a:r>
              <a:rPr lang="en-GB" sz="3600" dirty="0" smtClean="0"/>
              <a:t/>
            </a:r>
            <a:br>
              <a:rPr lang="en-GB" sz="3600" dirty="0" smtClean="0"/>
            </a:br>
            <a:r>
              <a:rPr lang="en-GB" sz="3600" dirty="0" smtClean="0"/>
              <a:t>in de </a:t>
            </a:r>
            <a:r>
              <a:rPr lang="en-GB" sz="3600" dirty="0" err="1" smtClean="0"/>
              <a:t>binnenstad</a:t>
            </a:r>
            <a:r>
              <a:rPr lang="en-GB" sz="3600" dirty="0" smtClean="0"/>
              <a:t> is </a:t>
            </a:r>
            <a:br>
              <a:rPr lang="en-GB" sz="3600" dirty="0" smtClean="0"/>
            </a:br>
            <a:r>
              <a:rPr lang="en-GB" sz="3600" dirty="0" err="1" smtClean="0"/>
              <a:t>stabiel</a:t>
            </a:r>
            <a:r>
              <a:rPr lang="en-GB" sz="3600" dirty="0" smtClean="0"/>
              <a:t> en erg </a:t>
            </a:r>
            <a:r>
              <a:rPr lang="en-GB" sz="3600" dirty="0" err="1" smtClean="0"/>
              <a:t>hoog</a:t>
            </a:r>
            <a:endParaRPr lang="en-GB" sz="3600" dirty="0"/>
          </a:p>
        </p:txBody>
      </p:sp>
      <p:sp>
        <p:nvSpPr>
          <p:cNvPr id="9" name="Tekstvak 8"/>
          <p:cNvSpPr txBox="1"/>
          <p:nvPr/>
        </p:nvSpPr>
        <p:spPr>
          <a:xfrm>
            <a:off x="312455" y="6014225"/>
            <a:ext cx="4621778"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chemeClr val="bg1"/>
                </a:solidFill>
                <a:latin typeface="TYPOGRAPH PRO Light"/>
                <a:cs typeface="TYPOGRAPH PRO Light"/>
              </a:rPr>
              <a:t>Bron</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Leefbaarometer</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Ministerie</a:t>
            </a:r>
            <a:r>
              <a:rPr lang="en-GB" sz="1200" dirty="0" smtClean="0">
                <a:solidFill>
                  <a:schemeClr val="bg1"/>
                </a:solidFill>
                <a:latin typeface="TYPOGRAPH PRO Light"/>
                <a:cs typeface="TYPOGRAPH PRO Light"/>
              </a:rPr>
              <a:t> van </a:t>
            </a:r>
            <a:r>
              <a:rPr lang="en-GB" sz="1200" dirty="0" err="1" smtClean="0">
                <a:solidFill>
                  <a:schemeClr val="bg1"/>
                </a:solidFill>
                <a:latin typeface="TYPOGRAPH PRO Light"/>
                <a:cs typeface="TYPOGRAPH PRO Light"/>
              </a:rPr>
              <a:t>binnenlandse</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zaken</a:t>
            </a:r>
            <a:endParaRPr lang="en-GB" sz="1200" dirty="0" smtClean="0">
              <a:solidFill>
                <a:schemeClr val="bg1"/>
              </a:solidFill>
              <a:latin typeface="TYPOGRAPH PRO Light"/>
              <a:cs typeface="TYPOGRAPH PRO Light"/>
            </a:endParaRPr>
          </a:p>
        </p:txBody>
      </p:sp>
      <p:sp>
        <p:nvSpPr>
          <p:cNvPr id="12" name="Ovaal 11"/>
          <p:cNvSpPr/>
          <p:nvPr/>
        </p:nvSpPr>
        <p:spPr>
          <a:xfrm>
            <a:off x="412327" y="3606105"/>
            <a:ext cx="1894919" cy="1778327"/>
          </a:xfrm>
          <a:prstGeom prst="ellipse">
            <a:avLst/>
          </a:prstGeom>
          <a:solidFill>
            <a:srgbClr val="0080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1074722" y="3721856"/>
            <a:ext cx="69480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9</a:t>
            </a:r>
            <a:endParaRPr lang="en-GB" sz="2400" dirty="0" smtClean="0">
              <a:solidFill>
                <a:srgbClr val="FFFFFF"/>
              </a:solidFill>
              <a:latin typeface="TYPOGRAPH PRO Light"/>
              <a:cs typeface="TYPOGRAPH PRO Light"/>
            </a:endParaRPr>
          </a:p>
        </p:txBody>
      </p:sp>
      <p:sp>
        <p:nvSpPr>
          <p:cNvPr id="14" name="Tekstvak 13"/>
          <p:cNvSpPr txBox="1"/>
          <p:nvPr/>
        </p:nvSpPr>
        <p:spPr>
          <a:xfrm>
            <a:off x="727717" y="4564665"/>
            <a:ext cx="1317275"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FFFFFF"/>
                </a:solidFill>
                <a:latin typeface="TYPOGRAPH PRO Light"/>
                <a:cs typeface="TYPOGRAPH PRO Light"/>
              </a:rPr>
              <a:t>2002</a:t>
            </a:r>
          </a:p>
        </p:txBody>
      </p:sp>
      <p:sp>
        <p:nvSpPr>
          <p:cNvPr id="19" name="Ovaal 18"/>
          <p:cNvSpPr/>
          <p:nvPr/>
        </p:nvSpPr>
        <p:spPr>
          <a:xfrm>
            <a:off x="2567959" y="4116265"/>
            <a:ext cx="1894919" cy="1778327"/>
          </a:xfrm>
          <a:prstGeom prst="ellipse">
            <a:avLst/>
          </a:prstGeom>
          <a:solidFill>
            <a:schemeClr val="accent3">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kstvak 19"/>
          <p:cNvSpPr txBox="1"/>
          <p:nvPr/>
        </p:nvSpPr>
        <p:spPr>
          <a:xfrm>
            <a:off x="3241895" y="4232016"/>
            <a:ext cx="671719"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a:solidFill>
                  <a:srgbClr val="FFFFFF"/>
                </a:solidFill>
                <a:latin typeface="TYPOGRAPH PRO Light"/>
                <a:cs typeface="TYPOGRAPH PRO Light"/>
              </a:rPr>
              <a:t>8</a:t>
            </a:r>
            <a:endParaRPr lang="en-GB" sz="2400" dirty="0" smtClean="0">
              <a:solidFill>
                <a:srgbClr val="FFFFFF"/>
              </a:solidFill>
              <a:latin typeface="TYPOGRAPH PRO Light"/>
              <a:cs typeface="TYPOGRAPH PRO Light"/>
            </a:endParaRPr>
          </a:p>
        </p:txBody>
      </p:sp>
      <p:sp>
        <p:nvSpPr>
          <p:cNvPr id="21" name="Tekstvak 20"/>
          <p:cNvSpPr txBox="1"/>
          <p:nvPr/>
        </p:nvSpPr>
        <p:spPr>
          <a:xfrm>
            <a:off x="2891145" y="5074825"/>
            <a:ext cx="1301683"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FFFFFF"/>
                </a:solidFill>
                <a:latin typeface="TYPOGRAPH PRO Light"/>
                <a:cs typeface="TYPOGRAPH PRO Light"/>
              </a:rPr>
              <a:t>2008</a:t>
            </a:r>
          </a:p>
        </p:txBody>
      </p:sp>
      <p:sp>
        <p:nvSpPr>
          <p:cNvPr id="22" name="Ovaal 21"/>
          <p:cNvSpPr/>
          <p:nvPr/>
        </p:nvSpPr>
        <p:spPr>
          <a:xfrm>
            <a:off x="4750051" y="3633289"/>
            <a:ext cx="1894919" cy="1778327"/>
          </a:xfrm>
          <a:prstGeom prst="ellipse">
            <a:avLst/>
          </a:prstGeom>
          <a:solidFill>
            <a:srgbClr val="0080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kstvak 22"/>
          <p:cNvSpPr txBox="1"/>
          <p:nvPr/>
        </p:nvSpPr>
        <p:spPr>
          <a:xfrm>
            <a:off x="5412446" y="3749040"/>
            <a:ext cx="69480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9</a:t>
            </a:r>
            <a:endParaRPr lang="en-GB" sz="2400" dirty="0" smtClean="0">
              <a:solidFill>
                <a:srgbClr val="FFFFFF"/>
              </a:solidFill>
              <a:latin typeface="TYPOGRAPH PRO Light"/>
              <a:cs typeface="TYPOGRAPH PRO Light"/>
            </a:endParaRPr>
          </a:p>
        </p:txBody>
      </p:sp>
      <p:sp>
        <p:nvSpPr>
          <p:cNvPr id="24" name="Tekstvak 23"/>
          <p:cNvSpPr txBox="1"/>
          <p:nvPr/>
        </p:nvSpPr>
        <p:spPr>
          <a:xfrm>
            <a:off x="5155109" y="4591849"/>
            <a:ext cx="1137939"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FFFFFF"/>
                </a:solidFill>
                <a:latin typeface="TYPOGRAPH PRO Light"/>
                <a:cs typeface="TYPOGRAPH PRO Light"/>
              </a:rPr>
              <a:t>2012</a:t>
            </a:r>
          </a:p>
        </p:txBody>
      </p:sp>
      <p:sp>
        <p:nvSpPr>
          <p:cNvPr id="25" name="Ovaal 24"/>
          <p:cNvSpPr/>
          <p:nvPr/>
        </p:nvSpPr>
        <p:spPr>
          <a:xfrm>
            <a:off x="6905683" y="3624697"/>
            <a:ext cx="1894919" cy="1778327"/>
          </a:xfrm>
          <a:prstGeom prst="ellipse">
            <a:avLst/>
          </a:prstGeom>
          <a:solidFill>
            <a:srgbClr val="0080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kstvak 25"/>
          <p:cNvSpPr txBox="1"/>
          <p:nvPr/>
        </p:nvSpPr>
        <p:spPr>
          <a:xfrm>
            <a:off x="7568078" y="3740448"/>
            <a:ext cx="69480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9</a:t>
            </a:r>
            <a:endParaRPr lang="en-GB" sz="2400" dirty="0" smtClean="0">
              <a:solidFill>
                <a:srgbClr val="FFFFFF"/>
              </a:solidFill>
              <a:latin typeface="TYPOGRAPH PRO Light"/>
              <a:cs typeface="TYPOGRAPH PRO Light"/>
            </a:endParaRPr>
          </a:p>
        </p:txBody>
      </p:sp>
      <p:sp>
        <p:nvSpPr>
          <p:cNvPr id="27" name="Tekstvak 26"/>
          <p:cNvSpPr txBox="1"/>
          <p:nvPr/>
        </p:nvSpPr>
        <p:spPr>
          <a:xfrm>
            <a:off x="7310944" y="4583257"/>
            <a:ext cx="1137532"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FFFFFF"/>
                </a:solidFill>
                <a:latin typeface="TYPOGRAPH PRO Light"/>
                <a:cs typeface="TYPOGRAPH PRO Light"/>
              </a:rPr>
              <a:t>2014</a:t>
            </a:r>
          </a:p>
        </p:txBody>
      </p:sp>
      <p:pic>
        <p:nvPicPr>
          <p:cNvPr id="17" name="Afbeelding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72362" y="211640"/>
            <a:ext cx="992719" cy="100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hthoek 17"/>
          <p:cNvSpPr/>
          <p:nvPr/>
        </p:nvSpPr>
        <p:spPr>
          <a:xfrm>
            <a:off x="5512332" y="452127"/>
            <a:ext cx="2360296"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Deskresearch</a:t>
            </a:r>
            <a:endParaRPr lang="en-GB" sz="12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12</a:t>
            </a:fld>
            <a:endParaRPr lang="en-US" dirty="0"/>
          </a:p>
        </p:txBody>
      </p:sp>
    </p:spTree>
    <p:extLst>
      <p:ext uri="{BB962C8B-B14F-4D97-AF65-F5344CB8AC3E}">
        <p14:creationId xmlns:p14="http://schemas.microsoft.com/office/powerpoint/2010/main" val="39590160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3869951" y="1391736"/>
            <a:ext cx="3869951" cy="4063870"/>
          </a:xfrm>
        </p:spPr>
        <p:txBody>
          <a:bodyPr anchor="ctr"/>
          <a:lstStyle/>
          <a:p>
            <a:pPr algn="l"/>
            <a:r>
              <a:rPr lang="en-GB" sz="3600" dirty="0" smtClean="0"/>
              <a:t>Zwolle is </a:t>
            </a:r>
            <a:r>
              <a:rPr lang="en-GB" sz="3600" dirty="0" err="1" smtClean="0"/>
              <a:t>bruisend</a:t>
            </a:r>
            <a:r>
              <a:rPr lang="en-GB" sz="3600" dirty="0" smtClean="0"/>
              <a:t> in </a:t>
            </a:r>
            <a:r>
              <a:rPr lang="en-GB" sz="3600" dirty="0" err="1"/>
              <a:t>een</a:t>
            </a:r>
            <a:r>
              <a:rPr lang="en-GB" sz="3600" dirty="0"/>
              <a:t> </a:t>
            </a:r>
            <a:r>
              <a:rPr lang="en-GB" sz="3600" dirty="0" err="1"/>
              <a:t>sterke</a:t>
            </a:r>
            <a:r>
              <a:rPr lang="en-GB" sz="3600" dirty="0"/>
              <a:t> </a:t>
            </a:r>
            <a:r>
              <a:rPr lang="en-GB" sz="3600" dirty="0" err="1" smtClean="0"/>
              <a:t>regio</a:t>
            </a:r>
            <a:r>
              <a:rPr lang="en-GB" sz="3600" dirty="0" smtClean="0"/>
              <a:t> en </a:t>
            </a:r>
            <a:r>
              <a:rPr lang="en-GB" sz="3600" dirty="0" err="1" smtClean="0"/>
              <a:t>heeft</a:t>
            </a:r>
            <a:r>
              <a:rPr lang="en-GB" sz="3600" dirty="0" smtClean="0"/>
              <a:t> met 9 </a:t>
            </a:r>
            <a:r>
              <a:rPr lang="en-GB" sz="3600" dirty="0" err="1" smtClean="0"/>
              <a:t>andere</a:t>
            </a:r>
            <a:r>
              <a:rPr lang="en-GB" sz="3600" dirty="0" smtClean="0"/>
              <a:t> </a:t>
            </a:r>
            <a:r>
              <a:rPr lang="en-GB" sz="3600" dirty="0" err="1" smtClean="0"/>
              <a:t>steden</a:t>
            </a:r>
            <a:r>
              <a:rPr lang="en-GB" sz="3600" dirty="0" smtClean="0"/>
              <a:t> de </a:t>
            </a:r>
            <a:r>
              <a:rPr lang="en-GB" sz="3600" dirty="0" err="1" smtClean="0"/>
              <a:t>hoogste</a:t>
            </a:r>
            <a:r>
              <a:rPr lang="en-GB" sz="3600" dirty="0" smtClean="0"/>
              <a:t> </a:t>
            </a:r>
            <a:br>
              <a:rPr lang="en-GB" sz="3600" dirty="0" smtClean="0"/>
            </a:br>
            <a:r>
              <a:rPr lang="en-GB" sz="3600" dirty="0" smtClean="0"/>
              <a:t>A</a:t>
            </a:r>
            <a:r>
              <a:rPr lang="en-GB" sz="3600" dirty="0"/>
              <a:t>-</a:t>
            </a:r>
            <a:r>
              <a:rPr lang="en-GB" sz="3600" dirty="0" err="1" smtClean="0"/>
              <a:t>classificatie</a:t>
            </a:r>
            <a:endParaRPr lang="en-GB" sz="3600" dirty="0"/>
          </a:p>
        </p:txBody>
      </p:sp>
      <p:pic>
        <p:nvPicPr>
          <p:cNvPr id="3" name="Afbeelding 2" descr="PBL_2015_De veerkrachtige binnenstad_1667.pdf"/>
          <p:cNvPicPr>
            <a:picLocks noChangeAspect="1"/>
          </p:cNvPicPr>
          <p:nvPr/>
        </p:nvPicPr>
        <p:blipFill rotWithShape="1">
          <a:blip r:embed="rId2" cstate="screen">
            <a:extLst>
              <a:ext uri="{28A0092B-C50C-407E-A947-70E740481C1C}">
                <a14:useLocalDpi xmlns:a14="http://schemas.microsoft.com/office/drawing/2010/main"/>
              </a:ext>
            </a:extLst>
          </a:blip>
          <a:srcRect l="18261" t="19466" r="35951" b="41421"/>
          <a:stretch/>
        </p:blipFill>
        <p:spPr>
          <a:xfrm>
            <a:off x="361311" y="1380847"/>
            <a:ext cx="3375785" cy="4080895"/>
          </a:xfrm>
          <a:prstGeom prst="rect">
            <a:avLst/>
          </a:prstGeom>
        </p:spPr>
      </p:pic>
      <p:sp>
        <p:nvSpPr>
          <p:cNvPr id="18" name="Tekstvak 17"/>
          <p:cNvSpPr txBox="1"/>
          <p:nvPr/>
        </p:nvSpPr>
        <p:spPr>
          <a:xfrm>
            <a:off x="36509" y="6014225"/>
            <a:ext cx="3625702"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chemeClr val="bg1"/>
                </a:solidFill>
                <a:latin typeface="TYPOGRAPH PRO Light"/>
                <a:cs typeface="TYPOGRAPH PRO Light"/>
              </a:rPr>
              <a:t>Bron</a:t>
            </a:r>
            <a:r>
              <a:rPr lang="en-GB" sz="1200" dirty="0" smtClean="0">
                <a:solidFill>
                  <a:schemeClr val="bg1"/>
                </a:solidFill>
                <a:latin typeface="TYPOGRAPH PRO Light"/>
                <a:cs typeface="TYPOGRAPH PRO Light"/>
              </a:rPr>
              <a:t>: PBL 2015 De </a:t>
            </a:r>
            <a:r>
              <a:rPr lang="en-GB" sz="1200" dirty="0" err="1" smtClean="0">
                <a:solidFill>
                  <a:schemeClr val="bg1"/>
                </a:solidFill>
                <a:latin typeface="TYPOGRAPH PRO Light"/>
                <a:cs typeface="TYPOGRAPH PRO Light"/>
              </a:rPr>
              <a:t>veerkrachtige</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binnenstad</a:t>
            </a:r>
            <a:endParaRPr lang="en-GB" sz="1200" dirty="0" smtClean="0">
              <a:solidFill>
                <a:schemeClr val="bg1"/>
              </a:solidFill>
              <a:latin typeface="TYPOGRAPH PRO Light"/>
              <a:cs typeface="TYPOGRAPH PRO Light"/>
            </a:endParaRPr>
          </a:p>
        </p:txBody>
      </p:sp>
      <p:pic>
        <p:nvPicPr>
          <p:cNvPr id="6" name="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2362" y="211640"/>
            <a:ext cx="992719" cy="100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hthoek 6"/>
          <p:cNvSpPr/>
          <p:nvPr/>
        </p:nvSpPr>
        <p:spPr>
          <a:xfrm>
            <a:off x="5512332" y="452127"/>
            <a:ext cx="2360296"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Deskresearch</a:t>
            </a:r>
            <a:endParaRPr lang="en-GB" sz="1200" dirty="0"/>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13</a:t>
            </a:fld>
            <a:endParaRPr lang="en-US" dirty="0"/>
          </a:p>
        </p:txBody>
      </p:sp>
      <p:pic>
        <p:nvPicPr>
          <p:cNvPr id="8" name="Afbeelding 7" descr="PBL_2015_De veerkrachtige binnenstad_1667.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399" y="248760"/>
            <a:ext cx="1634056" cy="2312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9017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332780" y="1415760"/>
            <a:ext cx="6439620" cy="1006418"/>
          </a:xfrm>
        </p:spPr>
        <p:txBody>
          <a:bodyPr/>
          <a:lstStyle/>
          <a:p>
            <a:r>
              <a:rPr lang="en-GB" sz="3600" dirty="0" smtClean="0"/>
              <a:t>Qua overall </a:t>
            </a:r>
            <a:r>
              <a:rPr lang="en-GB" sz="3600" dirty="0" err="1" smtClean="0"/>
              <a:t>toeristisch</a:t>
            </a:r>
            <a:r>
              <a:rPr lang="en-GB" sz="3600" dirty="0" smtClean="0"/>
              <a:t> imago </a:t>
            </a:r>
            <a:r>
              <a:rPr lang="en-GB" sz="3600" dirty="0" err="1" smtClean="0"/>
              <a:t>scoort</a:t>
            </a:r>
            <a:r>
              <a:rPr lang="en-GB" sz="3600" dirty="0" smtClean="0"/>
              <a:t> Zwolle net </a:t>
            </a:r>
            <a:r>
              <a:rPr lang="en-GB" sz="3600" dirty="0" err="1" smtClean="0"/>
              <a:t>een</a:t>
            </a:r>
            <a:r>
              <a:rPr lang="en-GB" sz="3600" dirty="0" smtClean="0"/>
              <a:t> </a:t>
            </a:r>
            <a:r>
              <a:rPr lang="en-GB" sz="3600" dirty="0" err="1" smtClean="0"/>
              <a:t>voldoende</a:t>
            </a:r>
            <a:r>
              <a:rPr lang="en-GB" sz="3600" dirty="0" smtClean="0"/>
              <a:t>: 6,5</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14</a:t>
            </a:fld>
            <a:endParaRPr lang="en-US" dirty="0"/>
          </a:p>
        </p:txBody>
      </p:sp>
      <p:sp>
        <p:nvSpPr>
          <p:cNvPr id="9" name="Ovaal 8"/>
          <p:cNvSpPr/>
          <p:nvPr/>
        </p:nvSpPr>
        <p:spPr>
          <a:xfrm>
            <a:off x="126151" y="3463001"/>
            <a:ext cx="2437256" cy="2419714"/>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kstvak 9"/>
          <p:cNvSpPr txBox="1"/>
          <p:nvPr/>
        </p:nvSpPr>
        <p:spPr>
          <a:xfrm>
            <a:off x="263208" y="3804838"/>
            <a:ext cx="2210510"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rgbClr val="FFFFFF"/>
                </a:solidFill>
                <a:latin typeface="TYPOGRAPH PRO Light"/>
                <a:cs typeface="TYPOGRAPH PRO Light"/>
              </a:rPr>
              <a:t>56% </a:t>
            </a:r>
            <a:r>
              <a:rPr lang="en-GB" sz="1400" dirty="0" smtClean="0">
                <a:solidFill>
                  <a:srgbClr val="FFFFFF"/>
                </a:solidFill>
                <a:latin typeface="TYPOGRAPH PRO Light"/>
                <a:cs typeface="TYPOGRAPH PRO Light"/>
              </a:rPr>
              <a:t>(63%)</a:t>
            </a:r>
          </a:p>
        </p:txBody>
      </p:sp>
      <p:sp>
        <p:nvSpPr>
          <p:cNvPr id="11" name="Tekstvak 10"/>
          <p:cNvSpPr txBox="1"/>
          <p:nvPr/>
        </p:nvSpPr>
        <p:spPr>
          <a:xfrm>
            <a:off x="282311" y="4429116"/>
            <a:ext cx="2100770" cy="64633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smtClean="0">
                <a:solidFill>
                  <a:srgbClr val="FFFFFF"/>
                </a:solidFill>
                <a:latin typeface="TYPOGRAPH PRO Light"/>
                <a:cs typeface="TYPOGRAPH PRO Light"/>
              </a:rPr>
              <a:t>is (</a:t>
            </a:r>
            <a:r>
              <a:rPr lang="en-GB" dirty="0" err="1" smtClean="0">
                <a:solidFill>
                  <a:srgbClr val="FFFFFF"/>
                </a:solidFill>
                <a:latin typeface="TYPOGRAPH PRO Light"/>
                <a:cs typeface="TYPOGRAPH PRO Light"/>
              </a:rPr>
              <a:t>zeer</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positief</a:t>
            </a:r>
            <a:r>
              <a:rPr lang="en-GB" dirty="0" smtClean="0">
                <a:solidFill>
                  <a:srgbClr val="FFFFFF"/>
                </a:solidFill>
                <a:latin typeface="TYPOGRAPH PRO Light"/>
                <a:cs typeface="TYPOGRAPH PRO Light"/>
              </a:rPr>
              <a:t> </a:t>
            </a:r>
          </a:p>
          <a:p>
            <a:pPr algn="ctr"/>
            <a:r>
              <a:rPr lang="en-GB" dirty="0" smtClean="0">
                <a:solidFill>
                  <a:srgbClr val="FFFFFF"/>
                </a:solidFill>
                <a:latin typeface="TYPOGRAPH PRO Light"/>
                <a:cs typeface="TYPOGRAPH PRO Light"/>
              </a:rPr>
              <a:t>in 2014 (2010)</a:t>
            </a:r>
          </a:p>
        </p:txBody>
      </p:sp>
      <p:sp>
        <p:nvSpPr>
          <p:cNvPr id="12" name="Ovaal 11"/>
          <p:cNvSpPr/>
          <p:nvPr/>
        </p:nvSpPr>
        <p:spPr>
          <a:xfrm>
            <a:off x="3349798" y="3467442"/>
            <a:ext cx="2437256" cy="2419714"/>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3688143" y="3734642"/>
            <a:ext cx="1915248"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rgbClr val="FFFFFF"/>
                </a:solidFill>
                <a:latin typeface="TYPOGRAPH PRO Light"/>
                <a:cs typeface="TYPOGRAPH PRO Light"/>
              </a:rPr>
              <a:t>18% </a:t>
            </a:r>
            <a:r>
              <a:rPr lang="en-GB" sz="1400" dirty="0" smtClean="0">
                <a:solidFill>
                  <a:srgbClr val="FFFFFF"/>
                </a:solidFill>
                <a:latin typeface="TYPOGRAPH PRO Light"/>
                <a:cs typeface="TYPOGRAPH PRO Light"/>
              </a:rPr>
              <a:t>(13%)</a:t>
            </a:r>
          </a:p>
        </p:txBody>
      </p:sp>
      <p:sp>
        <p:nvSpPr>
          <p:cNvPr id="14" name="Tekstvak 13"/>
          <p:cNvSpPr txBox="1"/>
          <p:nvPr/>
        </p:nvSpPr>
        <p:spPr>
          <a:xfrm>
            <a:off x="3577583" y="4401996"/>
            <a:ext cx="1866258" cy="120032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err="1" smtClean="0">
                <a:solidFill>
                  <a:srgbClr val="FFFFFF"/>
                </a:solidFill>
                <a:latin typeface="TYPOGRAPH PRO Light"/>
                <a:cs typeface="TYPOGRAPH PRO Light"/>
              </a:rPr>
              <a:t>vindt</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stad</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niet</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aantrekkelijjk</a:t>
            </a:r>
            <a:endParaRPr lang="en-GB" dirty="0" smtClean="0">
              <a:solidFill>
                <a:srgbClr val="FFFFFF"/>
              </a:solidFill>
              <a:latin typeface="TYPOGRAPH PRO Light"/>
              <a:cs typeface="TYPOGRAPH PRO Light"/>
            </a:endParaRPr>
          </a:p>
          <a:p>
            <a:pPr algn="ctr"/>
            <a:r>
              <a:rPr lang="en-GB" dirty="0" err="1" smtClean="0">
                <a:solidFill>
                  <a:srgbClr val="FFFFFF"/>
                </a:solidFill>
                <a:latin typeface="TYPOGRAPH PRO Light"/>
                <a:cs typeface="TYPOGRAPH PRO Light"/>
              </a:rPr>
              <a:t>voor</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bezoek</a:t>
            </a:r>
            <a:r>
              <a:rPr lang="en-GB" dirty="0" smtClean="0">
                <a:solidFill>
                  <a:srgbClr val="FFFFFF"/>
                </a:solidFill>
                <a:latin typeface="TYPOGRAPH PRO Light"/>
                <a:cs typeface="TYPOGRAPH PRO Light"/>
              </a:rPr>
              <a:t> in</a:t>
            </a:r>
          </a:p>
          <a:p>
            <a:pPr algn="ctr"/>
            <a:r>
              <a:rPr lang="en-GB" dirty="0" smtClean="0">
                <a:solidFill>
                  <a:srgbClr val="FFFFFF"/>
                </a:solidFill>
                <a:latin typeface="TYPOGRAPH PRO Light"/>
                <a:cs typeface="TYPOGRAPH PRO Light"/>
              </a:rPr>
              <a:t>2014  (2010)</a:t>
            </a:r>
          </a:p>
        </p:txBody>
      </p:sp>
      <p:sp>
        <p:nvSpPr>
          <p:cNvPr id="15" name="Tekstvak 14"/>
          <p:cNvSpPr txBox="1"/>
          <p:nvPr/>
        </p:nvSpPr>
        <p:spPr>
          <a:xfrm>
            <a:off x="249286" y="5991045"/>
            <a:ext cx="536201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rgbClr val="FFFFFF"/>
                </a:solidFill>
                <a:latin typeface="TYPOGRAPH PRO Light"/>
                <a:cs typeface="TYPOGRAPH PRO Light"/>
              </a:rPr>
              <a:t>Bron</a:t>
            </a:r>
            <a:r>
              <a:rPr lang="en-GB" sz="1200" dirty="0" smtClean="0">
                <a:solidFill>
                  <a:srgbClr val="FFFFFF"/>
                </a:solidFill>
                <a:latin typeface="TYPOGRAPH PRO Light"/>
                <a:cs typeface="TYPOGRAPH PRO Light"/>
              </a:rPr>
              <a:t>: </a:t>
            </a:r>
            <a:r>
              <a:rPr lang="en-GB" sz="1200" dirty="0" err="1" smtClean="0">
                <a:solidFill>
                  <a:srgbClr val="FFFFFF"/>
                </a:solidFill>
                <a:latin typeface="TYPOGRAPH PRO Light"/>
                <a:cs typeface="TYPOGRAPH PRO Light"/>
              </a:rPr>
              <a:t>Toeristisch</a:t>
            </a:r>
            <a:r>
              <a:rPr lang="en-GB" sz="1200" dirty="0" smtClean="0">
                <a:solidFill>
                  <a:srgbClr val="FFFFFF"/>
                </a:solidFill>
                <a:latin typeface="TYPOGRAPH PRO Light"/>
                <a:cs typeface="TYPOGRAPH PRO Light"/>
              </a:rPr>
              <a:t> imago </a:t>
            </a:r>
            <a:r>
              <a:rPr lang="en-GB" sz="1200" dirty="0" err="1" smtClean="0">
                <a:solidFill>
                  <a:srgbClr val="FFFFFF"/>
                </a:solidFill>
                <a:latin typeface="TYPOGRAPH PRO Light"/>
                <a:cs typeface="TYPOGRAPH PRO Light"/>
              </a:rPr>
              <a:t>onderzoek</a:t>
            </a:r>
            <a:r>
              <a:rPr lang="en-GB" sz="1200" dirty="0" smtClean="0">
                <a:solidFill>
                  <a:srgbClr val="FFFFFF"/>
                </a:solidFill>
                <a:latin typeface="TYPOGRAPH PRO Light"/>
                <a:cs typeface="TYPOGRAPH PRO Light"/>
              </a:rPr>
              <a:t> 2014 I NBTC-NIPO-LAGROUP</a:t>
            </a:r>
          </a:p>
        </p:txBody>
      </p:sp>
      <p:sp>
        <p:nvSpPr>
          <p:cNvPr id="16" name="Rechthoek 15"/>
          <p:cNvSpPr/>
          <p:nvPr/>
        </p:nvSpPr>
        <p:spPr>
          <a:xfrm>
            <a:off x="3997066" y="6395854"/>
            <a:ext cx="5124179" cy="415498"/>
          </a:xfrm>
          <a:prstGeom prst="rect">
            <a:avLst/>
          </a:prstGeom>
        </p:spPr>
        <p:txBody>
          <a:bodyPr wrap="square">
            <a:spAutoFit/>
          </a:bodyPr>
          <a:lstStyle/>
          <a:p>
            <a:r>
              <a:rPr lang="en-GB" sz="1050" dirty="0" smtClean="0">
                <a:solidFill>
                  <a:schemeClr val="bg1"/>
                </a:solidFill>
                <a:latin typeface="TYPOGRAPH PRO Light"/>
                <a:cs typeface="TYPOGRAPH PRO Light"/>
              </a:rPr>
              <a:t>Alkmaar, Amersfoort, Amsterdam</a:t>
            </a:r>
            <a:r>
              <a:rPr lang="en-GB" sz="1050" dirty="0">
                <a:solidFill>
                  <a:schemeClr val="bg1"/>
                </a:solidFill>
                <a:latin typeface="TYPOGRAPH PRO Light"/>
                <a:cs typeface="TYPOGRAPH PRO Light"/>
              </a:rPr>
              <a:t>, Den Haag, Dordrecht, Groningen, Haarlem, Maastricht</a:t>
            </a:r>
            <a:r>
              <a:rPr lang="en-GB" sz="1050" dirty="0" smtClean="0">
                <a:solidFill>
                  <a:schemeClr val="bg1"/>
                </a:solidFill>
                <a:latin typeface="TYPOGRAPH PRO Light"/>
                <a:cs typeface="TYPOGRAPH PRO Light"/>
              </a:rPr>
              <a:t>, Rotterdam</a:t>
            </a:r>
            <a:r>
              <a:rPr lang="en-GB" sz="1050" dirty="0">
                <a:solidFill>
                  <a:schemeClr val="bg1"/>
                </a:solidFill>
                <a:latin typeface="TYPOGRAPH PRO Light"/>
                <a:cs typeface="TYPOGRAPH PRO Light"/>
              </a:rPr>
              <a:t>, </a:t>
            </a:r>
            <a:r>
              <a:rPr lang="en-GB" sz="1050" dirty="0" smtClean="0">
                <a:solidFill>
                  <a:schemeClr val="bg1"/>
                </a:solidFill>
                <a:latin typeface="TYPOGRAPH PRO Light"/>
                <a:cs typeface="TYPOGRAPH PRO Light"/>
              </a:rPr>
              <a:t>Utrecht,</a:t>
            </a:r>
            <a:r>
              <a:rPr lang="en-GB" sz="1050" dirty="0">
                <a:solidFill>
                  <a:schemeClr val="bg1"/>
                </a:solidFill>
                <a:latin typeface="TYPOGRAPH PRO Light"/>
                <a:cs typeface="TYPOGRAPH PRO Light"/>
              </a:rPr>
              <a:t> </a:t>
            </a:r>
            <a:r>
              <a:rPr lang="en-GB" sz="1050" dirty="0" smtClean="0">
                <a:solidFill>
                  <a:schemeClr val="bg1"/>
                </a:solidFill>
                <a:latin typeface="TYPOGRAPH PRO Light"/>
                <a:cs typeface="TYPOGRAPH PRO Light"/>
              </a:rPr>
              <a:t>Leiden, Zwolle</a:t>
            </a:r>
            <a:endParaRPr lang="en-GB" sz="1050" dirty="0">
              <a:solidFill>
                <a:schemeClr val="bg1"/>
              </a:solidFill>
              <a:latin typeface="TYPOGRAPH PRO Light"/>
              <a:cs typeface="TYPOGRAPH PRO Light"/>
            </a:endParaRPr>
          </a:p>
        </p:txBody>
      </p:sp>
      <p:sp>
        <p:nvSpPr>
          <p:cNvPr id="20" name="Ovaal 19"/>
          <p:cNvSpPr/>
          <p:nvPr/>
        </p:nvSpPr>
        <p:spPr>
          <a:xfrm>
            <a:off x="6489160" y="3494626"/>
            <a:ext cx="2437256" cy="2419714"/>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kstvak 20"/>
          <p:cNvSpPr txBox="1"/>
          <p:nvPr/>
        </p:nvSpPr>
        <p:spPr>
          <a:xfrm>
            <a:off x="7538913" y="3768116"/>
            <a:ext cx="492430"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rgbClr val="FFFFFF"/>
                </a:solidFill>
                <a:latin typeface="TYPOGRAPH PRO Light"/>
                <a:cs typeface="TYPOGRAPH PRO Light"/>
              </a:rPr>
              <a:t>11</a:t>
            </a:r>
            <a:endParaRPr lang="en-GB" sz="1400" dirty="0" smtClean="0">
              <a:solidFill>
                <a:srgbClr val="FFFFFF"/>
              </a:solidFill>
              <a:latin typeface="TYPOGRAPH PRO Light"/>
              <a:cs typeface="TYPOGRAPH PRO Light"/>
            </a:endParaRPr>
          </a:p>
        </p:txBody>
      </p:sp>
      <p:sp>
        <p:nvSpPr>
          <p:cNvPr id="22" name="Tekstvak 21"/>
          <p:cNvSpPr txBox="1"/>
          <p:nvPr/>
        </p:nvSpPr>
        <p:spPr>
          <a:xfrm>
            <a:off x="6624781" y="4381807"/>
            <a:ext cx="2213414" cy="120032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err="1" smtClean="0">
                <a:solidFill>
                  <a:srgbClr val="FFFFFF"/>
                </a:solidFill>
                <a:latin typeface="TYPOGRAPH PRO Light"/>
                <a:cs typeface="TYPOGRAPH PRO Light"/>
              </a:rPr>
              <a:t>positie</a:t>
            </a:r>
            <a:r>
              <a:rPr lang="en-GB" dirty="0" smtClean="0">
                <a:solidFill>
                  <a:srgbClr val="FFFFFF"/>
                </a:solidFill>
                <a:latin typeface="TYPOGRAPH PRO Light"/>
                <a:cs typeface="TYPOGRAPH PRO Light"/>
              </a:rPr>
              <a:t> van Zwolle </a:t>
            </a:r>
          </a:p>
          <a:p>
            <a:pPr algn="ctr"/>
            <a:r>
              <a:rPr lang="en-GB" dirty="0" smtClean="0">
                <a:solidFill>
                  <a:srgbClr val="FFFFFF"/>
                </a:solidFill>
                <a:latin typeface="TYPOGRAPH PRO Light"/>
                <a:cs typeface="TYPOGRAPH PRO Light"/>
              </a:rPr>
              <a:t>in de 12 </a:t>
            </a:r>
          </a:p>
          <a:p>
            <a:pPr algn="ctr"/>
            <a:r>
              <a:rPr lang="en-GB" dirty="0" err="1" smtClean="0">
                <a:solidFill>
                  <a:srgbClr val="FFFFFF"/>
                </a:solidFill>
                <a:latin typeface="TYPOGRAPH PRO Light"/>
                <a:cs typeface="TYPOGRAPH PRO Light"/>
              </a:rPr>
              <a:t>onderzochte</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steden</a:t>
            </a:r>
            <a:endParaRPr lang="en-GB" dirty="0" smtClean="0">
              <a:solidFill>
                <a:srgbClr val="FFFFFF"/>
              </a:solidFill>
              <a:latin typeface="TYPOGRAPH PRO Light"/>
              <a:cs typeface="TYPOGRAPH PRO Light"/>
            </a:endParaRPr>
          </a:p>
        </p:txBody>
      </p:sp>
      <p:pic>
        <p:nvPicPr>
          <p:cNvPr id="17" name="Afbeelding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72362" y="211640"/>
            <a:ext cx="992719" cy="100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hthoek 17"/>
          <p:cNvSpPr/>
          <p:nvPr/>
        </p:nvSpPr>
        <p:spPr>
          <a:xfrm>
            <a:off x="5512332" y="452127"/>
            <a:ext cx="2360296"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Deskresearch</a:t>
            </a:r>
            <a:endParaRPr lang="en-GB" sz="1200" dirty="0"/>
          </a:p>
        </p:txBody>
      </p:sp>
    </p:spTree>
    <p:extLst>
      <p:ext uri="{BB962C8B-B14F-4D97-AF65-F5344CB8AC3E}">
        <p14:creationId xmlns:p14="http://schemas.microsoft.com/office/powerpoint/2010/main" val="17868684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0620" y="3199866"/>
            <a:ext cx="1440000" cy="1440000"/>
          </a:xfrm>
          <a:prstGeom prst="rect">
            <a:avLst/>
          </a:prstGeom>
        </p:spPr>
      </p:pic>
      <p:pic>
        <p:nvPicPr>
          <p:cNvPr id="6" name="Afbeelding 5"/>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904105" y="3198632"/>
            <a:ext cx="1439777" cy="1441234"/>
          </a:xfrm>
          <a:prstGeom prst="rect">
            <a:avLst/>
          </a:prstGeom>
          <a:solidFill>
            <a:srgbClr val="FFFFFF"/>
          </a:solidFill>
        </p:spPr>
      </p:pic>
      <p:pic>
        <p:nvPicPr>
          <p:cNvPr id="9" name="Afbeelding 8"/>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123798" y="3204305"/>
            <a:ext cx="1439999" cy="1439999"/>
          </a:xfrm>
          <a:prstGeom prst="rect">
            <a:avLst/>
          </a:prstGeom>
          <a:solidFill>
            <a:srgbClr val="FFFFFF"/>
          </a:solidFill>
        </p:spPr>
      </p:pic>
      <p:sp>
        <p:nvSpPr>
          <p:cNvPr id="3" name="Subtitel 2"/>
          <p:cNvSpPr>
            <a:spLocks noGrp="1"/>
          </p:cNvSpPr>
          <p:nvPr>
            <p:ph type="subTitle" idx="1"/>
          </p:nvPr>
        </p:nvSpPr>
        <p:spPr>
          <a:xfrm>
            <a:off x="1332780" y="1368223"/>
            <a:ext cx="6439620" cy="1830943"/>
          </a:xfrm>
        </p:spPr>
        <p:txBody>
          <a:bodyPr anchor="ctr"/>
          <a:lstStyle/>
          <a:p>
            <a:r>
              <a:rPr lang="en-GB" sz="3600" dirty="0"/>
              <a:t>P</a:t>
            </a:r>
            <a:r>
              <a:rPr lang="en-GB" sz="3600" dirty="0" smtClean="0"/>
              <a:t>anel </a:t>
            </a:r>
            <a:r>
              <a:rPr lang="en-GB" sz="3600" dirty="0" err="1" smtClean="0"/>
              <a:t>raadt</a:t>
            </a:r>
            <a:r>
              <a:rPr lang="en-GB" sz="3600" dirty="0" smtClean="0"/>
              <a:t> </a:t>
            </a:r>
            <a:r>
              <a:rPr lang="en-GB" sz="3600" dirty="0" err="1" smtClean="0"/>
              <a:t>binnenstad</a:t>
            </a:r>
            <a:r>
              <a:rPr lang="en-GB" sz="3600" dirty="0" smtClean="0"/>
              <a:t> </a:t>
            </a:r>
            <a:r>
              <a:rPr lang="en-GB" sz="3600" dirty="0" err="1" smtClean="0"/>
              <a:t>meer</a:t>
            </a:r>
            <a:r>
              <a:rPr lang="en-GB" sz="3600" dirty="0" smtClean="0"/>
              <a:t> </a:t>
            </a:r>
            <a:r>
              <a:rPr lang="en-GB" sz="3600" dirty="0" err="1" smtClean="0"/>
              <a:t>aan</a:t>
            </a:r>
            <a:r>
              <a:rPr lang="en-GB" sz="3600" dirty="0" smtClean="0"/>
              <a:t> </a:t>
            </a:r>
            <a:r>
              <a:rPr lang="en-GB" sz="3600" dirty="0" err="1" smtClean="0"/>
              <a:t>om</a:t>
            </a:r>
            <a:r>
              <a:rPr lang="en-GB" sz="3600" dirty="0" smtClean="0"/>
              <a:t> </a:t>
            </a:r>
            <a:r>
              <a:rPr lang="en-GB" sz="3600" dirty="0" err="1" smtClean="0"/>
              <a:t>te</a:t>
            </a:r>
            <a:r>
              <a:rPr lang="en-GB" sz="3600" dirty="0" smtClean="0"/>
              <a:t> </a:t>
            </a:r>
            <a:r>
              <a:rPr lang="en-GB" sz="3600" dirty="0" err="1" smtClean="0"/>
              <a:t>bezoeken</a:t>
            </a:r>
            <a:r>
              <a:rPr lang="en-GB" sz="3600" dirty="0" smtClean="0"/>
              <a:t> </a:t>
            </a:r>
            <a:r>
              <a:rPr lang="en-GB" sz="3600" dirty="0" err="1" smtClean="0"/>
              <a:t>dan</a:t>
            </a:r>
            <a:r>
              <a:rPr lang="en-GB" sz="3600" dirty="0" smtClean="0"/>
              <a:t> </a:t>
            </a:r>
            <a:r>
              <a:rPr lang="en-GB" sz="3600" dirty="0" err="1" smtClean="0"/>
              <a:t>om</a:t>
            </a:r>
            <a:r>
              <a:rPr lang="en-GB" sz="3600" dirty="0" smtClean="0"/>
              <a:t> </a:t>
            </a:r>
            <a:r>
              <a:rPr lang="en-GB" sz="3600" dirty="0" err="1" smtClean="0"/>
              <a:t>te</a:t>
            </a:r>
            <a:r>
              <a:rPr lang="en-GB" sz="3600" dirty="0" smtClean="0"/>
              <a:t> </a:t>
            </a:r>
            <a:r>
              <a:rPr lang="en-GB" sz="3600" dirty="0" err="1" smtClean="0"/>
              <a:t>werken</a:t>
            </a:r>
            <a:r>
              <a:rPr lang="en-GB" sz="3600" dirty="0"/>
              <a:t>/</a:t>
            </a:r>
            <a:r>
              <a:rPr lang="en-GB" sz="3600" dirty="0" err="1" smtClean="0"/>
              <a:t>wonen</a:t>
            </a:r>
            <a:endParaRPr lang="en-GB" sz="3600" dirty="0"/>
          </a:p>
        </p:txBody>
      </p:sp>
      <p:sp>
        <p:nvSpPr>
          <p:cNvPr id="12" name="Tekstvak 11"/>
          <p:cNvSpPr txBox="1"/>
          <p:nvPr/>
        </p:nvSpPr>
        <p:spPr>
          <a:xfrm>
            <a:off x="294869" y="59910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14" name="Rechthoek 13"/>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11" name="Tekstvak 10"/>
          <p:cNvSpPr txBox="1"/>
          <p:nvPr/>
        </p:nvSpPr>
        <p:spPr>
          <a:xfrm>
            <a:off x="1570620" y="4720186"/>
            <a:ext cx="1440000" cy="738664"/>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2000" dirty="0" err="1" smtClean="0">
                <a:solidFill>
                  <a:srgbClr val="12284C"/>
                </a:solidFill>
                <a:latin typeface="TYPOGRAPH PRO Light"/>
                <a:cs typeface="TYPOGRAPH PRO Light"/>
              </a:rPr>
              <a:t>Bezoeken</a:t>
            </a:r>
            <a:endParaRPr lang="en-GB" sz="2000" dirty="0" smtClean="0">
              <a:solidFill>
                <a:srgbClr val="12284C"/>
              </a:solidFill>
              <a:latin typeface="TYPOGRAPH PRO Light"/>
              <a:cs typeface="TYPOGRAPH PRO Light"/>
            </a:endParaRPr>
          </a:p>
          <a:p>
            <a:pPr algn="ctr">
              <a:lnSpc>
                <a:spcPct val="110000"/>
              </a:lnSpc>
            </a:pPr>
            <a:r>
              <a:rPr lang="en-GB" sz="2400" b="1" dirty="0" smtClean="0">
                <a:solidFill>
                  <a:srgbClr val="12284C"/>
                </a:solidFill>
                <a:latin typeface="TYPOGRAPH PRO Light"/>
                <a:cs typeface="TYPOGRAPH PRO Light"/>
              </a:rPr>
              <a:t>8,1</a:t>
            </a:r>
          </a:p>
        </p:txBody>
      </p:sp>
      <p:sp>
        <p:nvSpPr>
          <p:cNvPr id="15" name="Tekstvak 14"/>
          <p:cNvSpPr txBox="1"/>
          <p:nvPr/>
        </p:nvSpPr>
        <p:spPr>
          <a:xfrm>
            <a:off x="3904105" y="4720186"/>
            <a:ext cx="1440000" cy="738664"/>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2000" dirty="0" err="1">
                <a:solidFill>
                  <a:srgbClr val="12284C"/>
                </a:solidFill>
                <a:latin typeface="TYPOGRAPH PRO Light"/>
                <a:cs typeface="TYPOGRAPH PRO Light"/>
              </a:rPr>
              <a:t>W</a:t>
            </a:r>
            <a:r>
              <a:rPr lang="en-GB" sz="2000" dirty="0" err="1" smtClean="0">
                <a:solidFill>
                  <a:srgbClr val="12284C"/>
                </a:solidFill>
                <a:latin typeface="TYPOGRAPH PRO Light"/>
                <a:cs typeface="TYPOGRAPH PRO Light"/>
              </a:rPr>
              <a:t>onen</a:t>
            </a:r>
            <a:endParaRPr lang="en-GB" sz="2000" dirty="0" smtClean="0">
              <a:solidFill>
                <a:srgbClr val="12284C"/>
              </a:solidFill>
              <a:latin typeface="TYPOGRAPH PRO Light"/>
              <a:cs typeface="TYPOGRAPH PRO Light"/>
            </a:endParaRPr>
          </a:p>
          <a:p>
            <a:pPr algn="ctr">
              <a:lnSpc>
                <a:spcPct val="110000"/>
              </a:lnSpc>
            </a:pPr>
            <a:r>
              <a:rPr lang="en-GB" sz="2400" b="1" dirty="0">
                <a:solidFill>
                  <a:srgbClr val="12284C"/>
                </a:solidFill>
                <a:latin typeface="TYPOGRAPH PRO Light"/>
                <a:cs typeface="TYPOGRAPH PRO Light"/>
              </a:rPr>
              <a:t>7</a:t>
            </a:r>
            <a:r>
              <a:rPr lang="en-GB" sz="2400" b="1" dirty="0" smtClean="0">
                <a:solidFill>
                  <a:srgbClr val="12284C"/>
                </a:solidFill>
                <a:latin typeface="TYPOGRAPH PRO Light"/>
                <a:cs typeface="TYPOGRAPH PRO Light"/>
              </a:rPr>
              <a:t>,0</a:t>
            </a:r>
          </a:p>
        </p:txBody>
      </p:sp>
      <p:sp>
        <p:nvSpPr>
          <p:cNvPr id="16" name="Tekstvak 15"/>
          <p:cNvSpPr txBox="1"/>
          <p:nvPr/>
        </p:nvSpPr>
        <p:spPr>
          <a:xfrm>
            <a:off x="6123798" y="4724624"/>
            <a:ext cx="1440000" cy="738664"/>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2000" dirty="0" err="1" smtClean="0">
                <a:solidFill>
                  <a:srgbClr val="12284C"/>
                </a:solidFill>
                <a:latin typeface="TYPOGRAPH PRO Light"/>
                <a:cs typeface="TYPOGRAPH PRO Light"/>
              </a:rPr>
              <a:t>Werken</a:t>
            </a:r>
            <a:endParaRPr lang="en-GB" sz="2000" dirty="0" smtClean="0">
              <a:solidFill>
                <a:srgbClr val="12284C"/>
              </a:solidFill>
              <a:latin typeface="TYPOGRAPH PRO Light"/>
              <a:cs typeface="TYPOGRAPH PRO Light"/>
            </a:endParaRPr>
          </a:p>
          <a:p>
            <a:pPr algn="ctr">
              <a:lnSpc>
                <a:spcPct val="110000"/>
              </a:lnSpc>
            </a:pPr>
            <a:r>
              <a:rPr lang="en-GB" sz="2400" b="1" dirty="0">
                <a:solidFill>
                  <a:srgbClr val="12284C"/>
                </a:solidFill>
                <a:latin typeface="TYPOGRAPH PRO Light"/>
                <a:cs typeface="TYPOGRAPH PRO Light"/>
              </a:rPr>
              <a:t>7</a:t>
            </a:r>
            <a:r>
              <a:rPr lang="en-GB" sz="2400" b="1" dirty="0" smtClean="0">
                <a:solidFill>
                  <a:srgbClr val="12284C"/>
                </a:solidFill>
                <a:latin typeface="TYPOGRAPH PRO Light"/>
                <a:cs typeface="TYPOGRAPH PRO Light"/>
              </a:rPr>
              <a:t>,0</a:t>
            </a: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15</a:t>
            </a:fld>
            <a:endParaRPr lang="en-US" dirty="0"/>
          </a:p>
        </p:txBody>
      </p:sp>
    </p:spTree>
    <p:extLst>
      <p:ext uri="{BB962C8B-B14F-4D97-AF65-F5344CB8AC3E}">
        <p14:creationId xmlns:p14="http://schemas.microsoft.com/office/powerpoint/2010/main" val="31752621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nchor="ctr"/>
          <a:lstStyle/>
          <a:p>
            <a:r>
              <a:rPr lang="en-GB" sz="3600" dirty="0" err="1" smtClean="0"/>
              <a:t>Aspecten</a:t>
            </a:r>
            <a:r>
              <a:rPr lang="en-GB" sz="3600" dirty="0" smtClean="0"/>
              <a:t> die </a:t>
            </a:r>
            <a:r>
              <a:rPr lang="en-GB" sz="3600" b="1" dirty="0" err="1" smtClean="0"/>
              <a:t>goed</a:t>
            </a:r>
            <a:r>
              <a:rPr lang="en-GB" sz="3600" dirty="0" smtClean="0"/>
              <a:t> </a:t>
            </a:r>
            <a:r>
              <a:rPr lang="en-GB" sz="3600" dirty="0" err="1" smtClean="0"/>
              <a:t>beoordeeld</a:t>
            </a:r>
            <a:r>
              <a:rPr lang="en-GB" sz="3600" dirty="0" smtClean="0"/>
              <a:t> </a:t>
            </a:r>
            <a:r>
              <a:rPr lang="en-GB" sz="3600" dirty="0" err="1" smtClean="0"/>
              <a:t>worden</a:t>
            </a:r>
            <a:r>
              <a:rPr lang="en-GB" sz="3600" dirty="0" smtClean="0"/>
              <a:t> </a:t>
            </a:r>
            <a:r>
              <a:rPr lang="en-GB" sz="3600" dirty="0" err="1" smtClean="0"/>
              <a:t>zijn</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16</a:t>
            </a:fld>
            <a:endParaRPr lang="en-US" dirty="0"/>
          </a:p>
        </p:txBody>
      </p:sp>
      <p:sp>
        <p:nvSpPr>
          <p:cNvPr id="9" name="Ovaal 8"/>
          <p:cNvSpPr/>
          <p:nvPr/>
        </p:nvSpPr>
        <p:spPr>
          <a:xfrm>
            <a:off x="412327" y="3205637"/>
            <a:ext cx="1894919" cy="1778327"/>
          </a:xfrm>
          <a:prstGeom prst="ellipse">
            <a:avLst/>
          </a:prstGeom>
          <a:solidFill>
            <a:srgbClr val="008000">
              <a:alpha val="75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kstvak 9"/>
          <p:cNvSpPr txBox="1"/>
          <p:nvPr/>
        </p:nvSpPr>
        <p:spPr>
          <a:xfrm>
            <a:off x="697636" y="3242020"/>
            <a:ext cx="1369589"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8,2</a:t>
            </a:r>
            <a:endParaRPr lang="en-GB" sz="2400" dirty="0" smtClean="0">
              <a:solidFill>
                <a:srgbClr val="FFFFFF"/>
              </a:solidFill>
              <a:latin typeface="TYPOGRAPH PRO Light"/>
              <a:cs typeface="TYPOGRAPH PRO Light"/>
            </a:endParaRPr>
          </a:p>
        </p:txBody>
      </p:sp>
      <p:sp>
        <p:nvSpPr>
          <p:cNvPr id="11" name="Tekstvak 10"/>
          <p:cNvSpPr txBox="1"/>
          <p:nvPr/>
        </p:nvSpPr>
        <p:spPr>
          <a:xfrm>
            <a:off x="537769" y="4133418"/>
            <a:ext cx="1660362" cy="64633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smtClean="0">
                <a:solidFill>
                  <a:srgbClr val="FFFFFF"/>
                </a:solidFill>
                <a:latin typeface="TYPOGRAPH PRO Light"/>
                <a:cs typeface="TYPOGRAPH PRO Light"/>
              </a:rPr>
              <a:t>HISTORISCH</a:t>
            </a:r>
          </a:p>
          <a:p>
            <a:pPr algn="ctr"/>
            <a:r>
              <a:rPr lang="en-GB" dirty="0" smtClean="0">
                <a:solidFill>
                  <a:srgbClr val="FFFFFF"/>
                </a:solidFill>
                <a:latin typeface="TYPOGRAPH PRO Light"/>
                <a:cs typeface="TYPOGRAPH PRO Light"/>
              </a:rPr>
              <a:t>KARAKTER</a:t>
            </a:r>
          </a:p>
        </p:txBody>
      </p:sp>
      <p:sp>
        <p:nvSpPr>
          <p:cNvPr id="12" name="Ovaal 11"/>
          <p:cNvSpPr/>
          <p:nvPr/>
        </p:nvSpPr>
        <p:spPr>
          <a:xfrm>
            <a:off x="2532679" y="3239589"/>
            <a:ext cx="1894919" cy="1778327"/>
          </a:xfrm>
          <a:prstGeom prst="ellipse">
            <a:avLst/>
          </a:prstGeom>
          <a:solidFill>
            <a:srgbClr val="008000">
              <a:alpha val="74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2798142" y="3275972"/>
            <a:ext cx="1369589"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8,2</a:t>
            </a:r>
            <a:endParaRPr lang="en-GB" sz="2400" dirty="0" smtClean="0">
              <a:solidFill>
                <a:srgbClr val="FFFFFF"/>
              </a:solidFill>
              <a:latin typeface="TYPOGRAPH PRO Light"/>
              <a:cs typeface="TYPOGRAPH PRO Light"/>
            </a:endParaRPr>
          </a:p>
        </p:txBody>
      </p:sp>
      <p:sp>
        <p:nvSpPr>
          <p:cNvPr id="14" name="Tekstvak 13"/>
          <p:cNvSpPr txBox="1"/>
          <p:nvPr/>
        </p:nvSpPr>
        <p:spPr>
          <a:xfrm>
            <a:off x="2791965" y="4290481"/>
            <a:ext cx="1392673" cy="400110"/>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2000" dirty="0" smtClean="0">
                <a:solidFill>
                  <a:srgbClr val="FFFFFF"/>
                </a:solidFill>
                <a:latin typeface="TYPOGRAPH PRO Light"/>
                <a:cs typeface="TYPOGRAPH PRO Light"/>
              </a:rPr>
              <a:t>UIT ETEN</a:t>
            </a:r>
          </a:p>
        </p:txBody>
      </p:sp>
      <p:sp>
        <p:nvSpPr>
          <p:cNvPr id="15" name="Ovaal 14"/>
          <p:cNvSpPr/>
          <p:nvPr/>
        </p:nvSpPr>
        <p:spPr>
          <a:xfrm>
            <a:off x="4750051" y="3241493"/>
            <a:ext cx="1894919" cy="1778327"/>
          </a:xfrm>
          <a:prstGeom prst="ellipse">
            <a:avLst/>
          </a:prstGeom>
          <a:solidFill>
            <a:srgbClr val="008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kstvak 15"/>
          <p:cNvSpPr txBox="1"/>
          <p:nvPr/>
        </p:nvSpPr>
        <p:spPr>
          <a:xfrm>
            <a:off x="4984896" y="3357244"/>
            <a:ext cx="1391133"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7,8</a:t>
            </a:r>
            <a:endParaRPr lang="en-GB" sz="2400" dirty="0" smtClean="0">
              <a:solidFill>
                <a:srgbClr val="FFFFFF"/>
              </a:solidFill>
              <a:latin typeface="TYPOGRAPH PRO Light"/>
              <a:cs typeface="TYPOGRAPH PRO Light"/>
            </a:endParaRPr>
          </a:p>
        </p:txBody>
      </p:sp>
      <p:sp>
        <p:nvSpPr>
          <p:cNvPr id="17" name="Tekstvak 16"/>
          <p:cNvSpPr txBox="1"/>
          <p:nvPr/>
        </p:nvSpPr>
        <p:spPr>
          <a:xfrm>
            <a:off x="4965728" y="4292385"/>
            <a:ext cx="1479892" cy="400110"/>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2000" dirty="0" smtClean="0">
                <a:solidFill>
                  <a:srgbClr val="FFFFFF"/>
                </a:solidFill>
                <a:latin typeface="TYPOGRAPH PRO Light"/>
                <a:cs typeface="TYPOGRAPH PRO Light"/>
              </a:rPr>
              <a:t>CULTUUR</a:t>
            </a:r>
          </a:p>
        </p:txBody>
      </p:sp>
      <p:sp>
        <p:nvSpPr>
          <p:cNvPr id="18" name="Ovaal 17"/>
          <p:cNvSpPr/>
          <p:nvPr/>
        </p:nvSpPr>
        <p:spPr>
          <a:xfrm>
            <a:off x="6870403" y="3221797"/>
            <a:ext cx="1894919" cy="1778327"/>
          </a:xfrm>
          <a:prstGeom prst="ellipse">
            <a:avLst/>
          </a:prstGeom>
          <a:solidFill>
            <a:srgbClr val="0080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kstvak 18"/>
          <p:cNvSpPr txBox="1"/>
          <p:nvPr/>
        </p:nvSpPr>
        <p:spPr>
          <a:xfrm>
            <a:off x="7159243" y="3337548"/>
            <a:ext cx="1441912"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7,7</a:t>
            </a:r>
            <a:endParaRPr lang="en-GB" sz="2400" dirty="0" smtClean="0">
              <a:solidFill>
                <a:srgbClr val="FFFFFF"/>
              </a:solidFill>
              <a:latin typeface="TYPOGRAPH PRO Light"/>
              <a:cs typeface="TYPOGRAPH PRO Light"/>
            </a:endParaRPr>
          </a:p>
        </p:txBody>
      </p:sp>
      <p:sp>
        <p:nvSpPr>
          <p:cNvPr id="20" name="Tekstvak 19"/>
          <p:cNvSpPr txBox="1"/>
          <p:nvPr/>
        </p:nvSpPr>
        <p:spPr>
          <a:xfrm>
            <a:off x="6893376" y="4240700"/>
            <a:ext cx="1877575" cy="38472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900" dirty="0" smtClean="0">
                <a:solidFill>
                  <a:srgbClr val="FFFFFF"/>
                </a:solidFill>
                <a:latin typeface="TYPOGRAPH PRO Light"/>
                <a:cs typeface="TYPOGRAPH PRO Light"/>
              </a:rPr>
              <a:t>ACTIVITEITEN</a:t>
            </a:r>
          </a:p>
        </p:txBody>
      </p:sp>
      <p:sp>
        <p:nvSpPr>
          <p:cNvPr id="21" name="Tekstvak 20"/>
          <p:cNvSpPr txBox="1"/>
          <p:nvPr/>
        </p:nvSpPr>
        <p:spPr>
          <a:xfrm>
            <a:off x="294869" y="59910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pic>
        <p:nvPicPr>
          <p:cNvPr id="23" name="Afbeelding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24" name="Rechthoek 23"/>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22" name="Ovaal 21"/>
          <p:cNvSpPr/>
          <p:nvPr/>
        </p:nvSpPr>
        <p:spPr>
          <a:xfrm>
            <a:off x="4025443" y="6461538"/>
            <a:ext cx="301876" cy="283302"/>
          </a:xfrm>
          <a:prstGeom prst="ellipse">
            <a:avLst/>
          </a:prstGeom>
          <a:no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kstvak 24"/>
          <p:cNvSpPr txBox="1"/>
          <p:nvPr/>
        </p:nvSpPr>
        <p:spPr>
          <a:xfrm>
            <a:off x="4425005" y="6366033"/>
            <a:ext cx="3185487" cy="461665"/>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r>
              <a:rPr lang="nl-NL" sz="1200" dirty="0" smtClean="0">
                <a:solidFill>
                  <a:srgbClr val="FFFFFF"/>
                </a:solidFill>
                <a:latin typeface="TYPOGRAPH PRO Light"/>
                <a:cs typeface="TYPOGRAPH PRO Light"/>
              </a:rPr>
              <a:t>Omlijnde cirkels hebben feitelijk impact </a:t>
            </a:r>
          </a:p>
          <a:p>
            <a:r>
              <a:rPr lang="nl-NL" sz="1200" dirty="0" smtClean="0">
                <a:solidFill>
                  <a:srgbClr val="FFFFFF"/>
                </a:solidFill>
                <a:latin typeface="TYPOGRAPH PRO Light"/>
                <a:cs typeface="TYPOGRAPH PRO Light"/>
              </a:rPr>
              <a:t>op aanbevelen met zekerheid &gt; 90%</a:t>
            </a:r>
          </a:p>
        </p:txBody>
      </p:sp>
    </p:spTree>
    <p:extLst>
      <p:ext uri="{BB962C8B-B14F-4D97-AF65-F5344CB8AC3E}">
        <p14:creationId xmlns:p14="http://schemas.microsoft.com/office/powerpoint/2010/main" val="25238079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nchor="ctr"/>
          <a:lstStyle/>
          <a:p>
            <a:r>
              <a:rPr lang="en-GB" sz="3600" dirty="0" err="1" smtClean="0"/>
              <a:t>Aspecten</a:t>
            </a:r>
            <a:r>
              <a:rPr lang="en-GB" sz="3600" dirty="0" smtClean="0"/>
              <a:t> die </a:t>
            </a:r>
            <a:r>
              <a:rPr lang="en-GB" sz="3600" b="1" dirty="0" err="1" smtClean="0"/>
              <a:t>voldoende</a:t>
            </a:r>
            <a:r>
              <a:rPr lang="en-GB" sz="3600" dirty="0" smtClean="0"/>
              <a:t> </a:t>
            </a:r>
            <a:r>
              <a:rPr lang="en-GB" sz="3600" dirty="0" err="1" smtClean="0"/>
              <a:t>beoordeeld</a:t>
            </a:r>
            <a:r>
              <a:rPr lang="en-GB" sz="3600" dirty="0" smtClean="0"/>
              <a:t> </a:t>
            </a:r>
            <a:r>
              <a:rPr lang="en-GB" sz="3600" dirty="0" err="1" smtClean="0"/>
              <a:t>worden</a:t>
            </a:r>
            <a:r>
              <a:rPr lang="en-GB" sz="3600" dirty="0" smtClean="0"/>
              <a:t> </a:t>
            </a:r>
            <a:r>
              <a:rPr lang="en-GB" sz="3600" dirty="0" err="1" smtClean="0"/>
              <a:t>zijn</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17</a:t>
            </a:fld>
            <a:endParaRPr lang="en-US" dirty="0"/>
          </a:p>
        </p:txBody>
      </p:sp>
      <p:sp>
        <p:nvSpPr>
          <p:cNvPr id="9" name="Ovaal 8"/>
          <p:cNvSpPr/>
          <p:nvPr/>
        </p:nvSpPr>
        <p:spPr>
          <a:xfrm>
            <a:off x="161240" y="3416578"/>
            <a:ext cx="1635050" cy="1534446"/>
          </a:xfrm>
          <a:prstGeom prst="ellipse">
            <a:avLst/>
          </a:prstGeom>
          <a:solidFill>
            <a:schemeClr val="accent6">
              <a:lumMod val="75000"/>
              <a:alpha val="75000"/>
            </a:scheme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kstvak 9"/>
          <p:cNvSpPr txBox="1"/>
          <p:nvPr/>
        </p:nvSpPr>
        <p:spPr>
          <a:xfrm>
            <a:off x="156250" y="3469415"/>
            <a:ext cx="1640040" cy="1015663"/>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smtClean="0">
                <a:solidFill>
                  <a:srgbClr val="FFFFFF"/>
                </a:solidFill>
                <a:latin typeface="TYPOGRAPH PRO Light"/>
                <a:cs typeface="TYPOGRAPH PRO Light"/>
              </a:rPr>
              <a:t>7,2</a:t>
            </a:r>
            <a:endParaRPr lang="en-GB" sz="2400" dirty="0" smtClean="0">
              <a:solidFill>
                <a:srgbClr val="FFFFFF"/>
              </a:solidFill>
              <a:latin typeface="TYPOGRAPH PRO Light"/>
              <a:cs typeface="TYPOGRAPH PRO Light"/>
            </a:endParaRPr>
          </a:p>
        </p:txBody>
      </p:sp>
      <p:sp>
        <p:nvSpPr>
          <p:cNvPr id="11" name="Tekstvak 10"/>
          <p:cNvSpPr txBox="1"/>
          <p:nvPr/>
        </p:nvSpPr>
        <p:spPr>
          <a:xfrm>
            <a:off x="288586" y="4353223"/>
            <a:ext cx="1344703" cy="38472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900" dirty="0" smtClean="0">
                <a:solidFill>
                  <a:srgbClr val="FFFFFF"/>
                </a:solidFill>
                <a:latin typeface="TYPOGRAPH PRO Light"/>
                <a:cs typeface="TYPOGRAPH PRO Light"/>
              </a:rPr>
              <a:t>UITGAAN</a:t>
            </a:r>
          </a:p>
        </p:txBody>
      </p:sp>
      <p:sp>
        <p:nvSpPr>
          <p:cNvPr id="12" name="Ovaal 11"/>
          <p:cNvSpPr/>
          <p:nvPr/>
        </p:nvSpPr>
        <p:spPr>
          <a:xfrm>
            <a:off x="2006908" y="3412948"/>
            <a:ext cx="1635050" cy="1534446"/>
          </a:xfrm>
          <a:prstGeom prst="ellipse">
            <a:avLst/>
          </a:prstGeom>
          <a:solidFill>
            <a:schemeClr val="accent6">
              <a:lumMod val="75000"/>
              <a:alpha val="75000"/>
            </a:scheme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2184185" y="3468499"/>
            <a:ext cx="1282898" cy="1015663"/>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smtClean="0">
                <a:solidFill>
                  <a:srgbClr val="FFFFFF"/>
                </a:solidFill>
                <a:latin typeface="TYPOGRAPH PRO Light"/>
                <a:cs typeface="TYPOGRAPH PRO Light"/>
              </a:rPr>
              <a:t>7,1</a:t>
            </a:r>
            <a:endParaRPr lang="en-GB" sz="2400" dirty="0" smtClean="0">
              <a:solidFill>
                <a:srgbClr val="FFFFFF"/>
              </a:solidFill>
              <a:latin typeface="TYPOGRAPH PRO Light"/>
              <a:cs typeface="TYPOGRAPH PRO Light"/>
            </a:endParaRPr>
          </a:p>
        </p:txBody>
      </p:sp>
      <p:sp>
        <p:nvSpPr>
          <p:cNvPr id="14" name="Tekstvak 13"/>
          <p:cNvSpPr txBox="1"/>
          <p:nvPr/>
        </p:nvSpPr>
        <p:spPr>
          <a:xfrm>
            <a:off x="2095416" y="4373217"/>
            <a:ext cx="1442555" cy="35394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700" dirty="0" smtClean="0">
                <a:solidFill>
                  <a:srgbClr val="FFFFFF"/>
                </a:solidFill>
                <a:latin typeface="TYPOGRAPH PRO Light"/>
                <a:cs typeface="TYPOGRAPH PRO Light"/>
              </a:rPr>
              <a:t>VEILIGHEID</a:t>
            </a:r>
          </a:p>
        </p:txBody>
      </p:sp>
      <p:sp>
        <p:nvSpPr>
          <p:cNvPr id="15" name="Ovaal 14"/>
          <p:cNvSpPr/>
          <p:nvPr/>
        </p:nvSpPr>
        <p:spPr>
          <a:xfrm>
            <a:off x="3831772" y="3428124"/>
            <a:ext cx="1635050" cy="1534446"/>
          </a:xfrm>
          <a:prstGeom prst="ellipse">
            <a:avLst/>
          </a:prstGeom>
          <a:solidFill>
            <a:schemeClr val="accent6">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kstvak 15"/>
          <p:cNvSpPr txBox="1"/>
          <p:nvPr/>
        </p:nvSpPr>
        <p:spPr>
          <a:xfrm>
            <a:off x="3941695" y="3468499"/>
            <a:ext cx="1396522"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6,9</a:t>
            </a:r>
            <a:endParaRPr lang="en-GB" sz="2400" dirty="0" smtClean="0">
              <a:solidFill>
                <a:srgbClr val="FFFFFF"/>
              </a:solidFill>
              <a:latin typeface="TYPOGRAPH PRO Light"/>
              <a:cs typeface="TYPOGRAPH PRO Light"/>
            </a:endParaRPr>
          </a:p>
        </p:txBody>
      </p:sp>
      <p:sp>
        <p:nvSpPr>
          <p:cNvPr id="17" name="Tekstvak 16"/>
          <p:cNvSpPr txBox="1"/>
          <p:nvPr/>
        </p:nvSpPr>
        <p:spPr>
          <a:xfrm>
            <a:off x="3831772" y="4364769"/>
            <a:ext cx="1635049" cy="384721"/>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900" dirty="0" smtClean="0">
                <a:solidFill>
                  <a:srgbClr val="FFFFFF"/>
                </a:solidFill>
                <a:latin typeface="TYPOGRAPH PRO Light"/>
                <a:cs typeface="TYPOGRAPH PRO Light"/>
              </a:rPr>
              <a:t>SCHOON</a:t>
            </a:r>
          </a:p>
        </p:txBody>
      </p:sp>
      <p:sp>
        <p:nvSpPr>
          <p:cNvPr id="18" name="Ovaal 17"/>
          <p:cNvSpPr/>
          <p:nvPr/>
        </p:nvSpPr>
        <p:spPr>
          <a:xfrm>
            <a:off x="5610330" y="3443710"/>
            <a:ext cx="1635050" cy="1534446"/>
          </a:xfrm>
          <a:prstGeom prst="ellipse">
            <a:avLst/>
          </a:prstGeom>
          <a:solidFill>
            <a:schemeClr val="accent6">
              <a:lumMod val="7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kstvak 18"/>
          <p:cNvSpPr txBox="1"/>
          <p:nvPr/>
        </p:nvSpPr>
        <p:spPr>
          <a:xfrm>
            <a:off x="5786929" y="3468499"/>
            <a:ext cx="1406525"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6,6</a:t>
            </a:r>
            <a:endParaRPr lang="en-GB" sz="2400" dirty="0" smtClean="0">
              <a:solidFill>
                <a:srgbClr val="FFFFFF"/>
              </a:solidFill>
              <a:latin typeface="TYPOGRAPH PRO Light"/>
              <a:cs typeface="TYPOGRAPH PRO Light"/>
            </a:endParaRPr>
          </a:p>
        </p:txBody>
      </p:sp>
      <p:sp>
        <p:nvSpPr>
          <p:cNvPr id="20" name="Tekstvak 19"/>
          <p:cNvSpPr txBox="1"/>
          <p:nvPr/>
        </p:nvSpPr>
        <p:spPr>
          <a:xfrm>
            <a:off x="5610330" y="4396300"/>
            <a:ext cx="1635050" cy="323165"/>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500" dirty="0" smtClean="0">
                <a:solidFill>
                  <a:srgbClr val="FFFFFF"/>
                </a:solidFill>
                <a:latin typeface="TYPOGRAPH PRO Light"/>
                <a:cs typeface="TYPOGRAPH PRO Light"/>
              </a:rPr>
              <a:t>BEREIKBAAR</a:t>
            </a:r>
          </a:p>
        </p:txBody>
      </p:sp>
      <p:sp>
        <p:nvSpPr>
          <p:cNvPr id="21" name="Tekstvak 20"/>
          <p:cNvSpPr txBox="1"/>
          <p:nvPr/>
        </p:nvSpPr>
        <p:spPr>
          <a:xfrm>
            <a:off x="294869" y="59910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sp>
        <p:nvSpPr>
          <p:cNvPr id="22" name="Ovaal 21"/>
          <p:cNvSpPr/>
          <p:nvPr/>
        </p:nvSpPr>
        <p:spPr>
          <a:xfrm>
            <a:off x="7366632" y="3421934"/>
            <a:ext cx="1635050" cy="1534446"/>
          </a:xfrm>
          <a:prstGeom prst="ellipse">
            <a:avLst/>
          </a:prstGeom>
          <a:solidFill>
            <a:schemeClr val="accent6">
              <a:lumMod val="75000"/>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kstvak 22"/>
          <p:cNvSpPr txBox="1"/>
          <p:nvPr/>
        </p:nvSpPr>
        <p:spPr>
          <a:xfrm>
            <a:off x="7366632" y="3464832"/>
            <a:ext cx="1635050" cy="1015663"/>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smtClean="0">
                <a:solidFill>
                  <a:srgbClr val="FFFFFF"/>
                </a:solidFill>
                <a:latin typeface="TYPOGRAPH PRO Light"/>
                <a:cs typeface="TYPOGRAPH PRO Light"/>
              </a:rPr>
              <a:t>6,6</a:t>
            </a:r>
            <a:endParaRPr lang="en-GB" sz="2400" dirty="0" smtClean="0">
              <a:solidFill>
                <a:srgbClr val="FFFFFF"/>
              </a:solidFill>
              <a:latin typeface="TYPOGRAPH PRO Light"/>
              <a:cs typeface="TYPOGRAPH PRO Light"/>
            </a:endParaRPr>
          </a:p>
        </p:txBody>
      </p:sp>
      <p:sp>
        <p:nvSpPr>
          <p:cNvPr id="24" name="Tekstvak 23"/>
          <p:cNvSpPr txBox="1"/>
          <p:nvPr/>
        </p:nvSpPr>
        <p:spPr>
          <a:xfrm>
            <a:off x="7342092" y="4321985"/>
            <a:ext cx="1635050" cy="615553"/>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700" dirty="0" smtClean="0">
                <a:solidFill>
                  <a:srgbClr val="FFFFFF"/>
                </a:solidFill>
                <a:latin typeface="TYPOGRAPH PRO Light"/>
                <a:cs typeface="TYPOGRAPH PRO Light"/>
              </a:rPr>
              <a:t>OPENINGS</a:t>
            </a:r>
          </a:p>
          <a:p>
            <a:pPr algn="ctr"/>
            <a:r>
              <a:rPr lang="en-GB" sz="1700" dirty="0" smtClean="0">
                <a:solidFill>
                  <a:srgbClr val="FFFFFF"/>
                </a:solidFill>
                <a:latin typeface="TYPOGRAPH PRO Light"/>
                <a:cs typeface="TYPOGRAPH PRO Light"/>
              </a:rPr>
              <a:t>TIJDEN</a:t>
            </a:r>
          </a:p>
        </p:txBody>
      </p:sp>
      <p:pic>
        <p:nvPicPr>
          <p:cNvPr id="26" name="Afbeelding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27" name="Rechthoek 26"/>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25" name="Ovaal 24"/>
          <p:cNvSpPr/>
          <p:nvPr/>
        </p:nvSpPr>
        <p:spPr>
          <a:xfrm>
            <a:off x="4025443" y="6461538"/>
            <a:ext cx="301876" cy="283302"/>
          </a:xfrm>
          <a:prstGeom prst="ellipse">
            <a:avLst/>
          </a:prstGeom>
          <a:no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kstvak 27"/>
          <p:cNvSpPr txBox="1"/>
          <p:nvPr/>
        </p:nvSpPr>
        <p:spPr>
          <a:xfrm>
            <a:off x="4425005" y="6366033"/>
            <a:ext cx="3185487" cy="461665"/>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r>
              <a:rPr lang="nl-NL" sz="1200" dirty="0" smtClean="0">
                <a:solidFill>
                  <a:srgbClr val="FFFFFF"/>
                </a:solidFill>
                <a:latin typeface="TYPOGRAPH PRO Light"/>
                <a:cs typeface="TYPOGRAPH PRO Light"/>
              </a:rPr>
              <a:t>Omlijnde cirkels hebben feitelijk impact </a:t>
            </a:r>
          </a:p>
          <a:p>
            <a:r>
              <a:rPr lang="nl-NL" sz="1200" dirty="0" smtClean="0">
                <a:solidFill>
                  <a:srgbClr val="FFFFFF"/>
                </a:solidFill>
                <a:latin typeface="TYPOGRAPH PRO Light"/>
                <a:cs typeface="TYPOGRAPH PRO Light"/>
              </a:rPr>
              <a:t>op aanbevelen met zekerheid &gt; 90%</a:t>
            </a:r>
          </a:p>
        </p:txBody>
      </p:sp>
    </p:spTree>
    <p:extLst>
      <p:ext uri="{BB962C8B-B14F-4D97-AF65-F5344CB8AC3E}">
        <p14:creationId xmlns:p14="http://schemas.microsoft.com/office/powerpoint/2010/main" val="27100824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al 35"/>
          <p:cNvSpPr/>
          <p:nvPr/>
        </p:nvSpPr>
        <p:spPr>
          <a:xfrm>
            <a:off x="6885205" y="2805232"/>
            <a:ext cx="1711940" cy="1606604"/>
          </a:xfrm>
          <a:prstGeom prst="ellipse">
            <a:avLst/>
          </a:prstGeom>
          <a:solidFill>
            <a:srgbClr val="FF0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al 24"/>
          <p:cNvSpPr/>
          <p:nvPr/>
        </p:nvSpPr>
        <p:spPr>
          <a:xfrm>
            <a:off x="503817" y="2769376"/>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Ovaal 30"/>
          <p:cNvSpPr/>
          <p:nvPr/>
        </p:nvSpPr>
        <p:spPr>
          <a:xfrm>
            <a:off x="2624169" y="2803328"/>
            <a:ext cx="1711940" cy="1606604"/>
          </a:xfrm>
          <a:prstGeom prst="ellipse">
            <a:avLst/>
          </a:prstGeom>
          <a:solidFill>
            <a:srgbClr val="FF0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Ovaal 31"/>
          <p:cNvSpPr/>
          <p:nvPr/>
        </p:nvSpPr>
        <p:spPr>
          <a:xfrm>
            <a:off x="4841541" y="2805232"/>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Ovaal 33"/>
          <p:cNvSpPr/>
          <p:nvPr/>
        </p:nvSpPr>
        <p:spPr>
          <a:xfrm>
            <a:off x="1532046" y="4409932"/>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Ovaal 34"/>
          <p:cNvSpPr/>
          <p:nvPr/>
        </p:nvSpPr>
        <p:spPr>
          <a:xfrm>
            <a:off x="5950369" y="4409932"/>
            <a:ext cx="1711940" cy="1606604"/>
          </a:xfrm>
          <a:prstGeom prst="ellipse">
            <a:avLst/>
          </a:prstGeom>
          <a:solidFill>
            <a:srgbClr val="FF0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Subtitel 2"/>
          <p:cNvSpPr>
            <a:spLocks noGrp="1"/>
          </p:cNvSpPr>
          <p:nvPr>
            <p:ph type="subTitle" idx="1"/>
          </p:nvPr>
        </p:nvSpPr>
        <p:spPr/>
        <p:txBody>
          <a:bodyPr anchor="ctr"/>
          <a:lstStyle/>
          <a:p>
            <a:r>
              <a:rPr lang="en-GB" sz="3600" b="1" dirty="0" err="1" smtClean="0"/>
              <a:t>matig</a:t>
            </a:r>
            <a:r>
              <a:rPr lang="en-GB" sz="3600" dirty="0" smtClean="0"/>
              <a:t> tot </a:t>
            </a:r>
            <a:r>
              <a:rPr lang="en-GB" sz="3600" b="1" dirty="0" err="1" smtClean="0"/>
              <a:t>onvoldoende</a:t>
            </a:r>
            <a:r>
              <a:rPr lang="en-GB" sz="3600" dirty="0" smtClean="0"/>
              <a:t> </a:t>
            </a:r>
            <a:r>
              <a:rPr lang="en-GB" sz="3600" dirty="0" err="1" smtClean="0"/>
              <a:t>beoordeelde</a:t>
            </a:r>
            <a:r>
              <a:rPr lang="en-GB" sz="3600" dirty="0" smtClean="0"/>
              <a:t> </a:t>
            </a:r>
            <a:r>
              <a:rPr lang="en-GB" sz="3600" dirty="0" err="1" smtClean="0"/>
              <a:t>aspecten</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18</a:t>
            </a:fld>
            <a:endParaRPr lang="en-US" dirty="0"/>
          </a:p>
        </p:txBody>
      </p:sp>
      <p:sp>
        <p:nvSpPr>
          <p:cNvPr id="10" name="Tekstvak 9"/>
          <p:cNvSpPr txBox="1"/>
          <p:nvPr/>
        </p:nvSpPr>
        <p:spPr>
          <a:xfrm>
            <a:off x="627894" y="2787114"/>
            <a:ext cx="140191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6,4</a:t>
            </a:r>
            <a:endParaRPr lang="en-GB" sz="2400" dirty="0" smtClean="0">
              <a:solidFill>
                <a:srgbClr val="FFFFFF"/>
              </a:solidFill>
              <a:latin typeface="TYPOGRAPH PRO Light"/>
              <a:cs typeface="TYPOGRAPH PRO Light"/>
            </a:endParaRPr>
          </a:p>
        </p:txBody>
      </p:sp>
      <p:sp>
        <p:nvSpPr>
          <p:cNvPr id="11" name="Tekstvak 10"/>
          <p:cNvSpPr txBox="1"/>
          <p:nvPr/>
        </p:nvSpPr>
        <p:spPr>
          <a:xfrm>
            <a:off x="732621" y="3709289"/>
            <a:ext cx="1200315"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GROEN &amp;</a:t>
            </a:r>
          </a:p>
          <a:p>
            <a:pPr algn="ctr"/>
            <a:r>
              <a:rPr lang="en-GB" sz="1600" dirty="0" smtClean="0">
                <a:solidFill>
                  <a:srgbClr val="FFFFFF"/>
                </a:solidFill>
                <a:latin typeface="TYPOGRAPH PRO Light"/>
                <a:cs typeface="TYPOGRAPH PRO Light"/>
              </a:rPr>
              <a:t>NATUUR</a:t>
            </a:r>
          </a:p>
        </p:txBody>
      </p:sp>
      <p:sp>
        <p:nvSpPr>
          <p:cNvPr id="13" name="Tekstvak 12"/>
          <p:cNvSpPr txBox="1"/>
          <p:nvPr/>
        </p:nvSpPr>
        <p:spPr>
          <a:xfrm>
            <a:off x="2755855" y="2886576"/>
            <a:ext cx="140191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6,4</a:t>
            </a:r>
            <a:endParaRPr lang="en-GB" sz="2400" dirty="0" smtClean="0">
              <a:solidFill>
                <a:srgbClr val="FFFFFF"/>
              </a:solidFill>
              <a:latin typeface="TYPOGRAPH PRO Light"/>
              <a:cs typeface="TYPOGRAPH PRO Light"/>
            </a:endParaRPr>
          </a:p>
        </p:txBody>
      </p:sp>
      <p:sp>
        <p:nvSpPr>
          <p:cNvPr id="14" name="Tekstvak 13"/>
          <p:cNvSpPr txBox="1"/>
          <p:nvPr/>
        </p:nvSpPr>
        <p:spPr>
          <a:xfrm>
            <a:off x="2882374" y="3848361"/>
            <a:ext cx="1196418"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WINKELS</a:t>
            </a:r>
          </a:p>
        </p:txBody>
      </p:sp>
      <p:sp>
        <p:nvSpPr>
          <p:cNvPr id="16" name="Tekstvak 15"/>
          <p:cNvSpPr txBox="1"/>
          <p:nvPr/>
        </p:nvSpPr>
        <p:spPr>
          <a:xfrm>
            <a:off x="5018741" y="2884382"/>
            <a:ext cx="126187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6,3</a:t>
            </a:r>
            <a:endParaRPr lang="en-GB" sz="2400" dirty="0" smtClean="0">
              <a:solidFill>
                <a:srgbClr val="FFFFFF"/>
              </a:solidFill>
              <a:latin typeface="TYPOGRAPH PRO Light"/>
              <a:cs typeface="TYPOGRAPH PRO Light"/>
            </a:endParaRPr>
          </a:p>
        </p:txBody>
      </p:sp>
      <p:sp>
        <p:nvSpPr>
          <p:cNvPr id="17" name="Tekstvak 16"/>
          <p:cNvSpPr txBox="1"/>
          <p:nvPr/>
        </p:nvSpPr>
        <p:spPr>
          <a:xfrm>
            <a:off x="4919002" y="3813601"/>
            <a:ext cx="1548589"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VAN DEZE </a:t>
            </a:r>
          </a:p>
          <a:p>
            <a:pPr algn="ctr"/>
            <a:r>
              <a:rPr lang="en-GB" sz="1600" dirty="0" smtClean="0">
                <a:solidFill>
                  <a:srgbClr val="FFFFFF"/>
                </a:solidFill>
                <a:latin typeface="TYPOGRAPH PRO Light"/>
                <a:cs typeface="TYPOGRAPH PRO Light"/>
              </a:rPr>
              <a:t>TIJD</a:t>
            </a:r>
          </a:p>
        </p:txBody>
      </p:sp>
      <p:sp>
        <p:nvSpPr>
          <p:cNvPr id="19" name="Tekstvak 18"/>
          <p:cNvSpPr txBox="1"/>
          <p:nvPr/>
        </p:nvSpPr>
        <p:spPr>
          <a:xfrm>
            <a:off x="6990452" y="2879174"/>
            <a:ext cx="1453465"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6,0</a:t>
            </a:r>
            <a:endParaRPr lang="en-GB" sz="2400" dirty="0" smtClean="0">
              <a:solidFill>
                <a:srgbClr val="FFFFFF"/>
              </a:solidFill>
              <a:latin typeface="TYPOGRAPH PRO Light"/>
              <a:cs typeface="TYPOGRAPH PRO Light"/>
            </a:endParaRPr>
          </a:p>
        </p:txBody>
      </p:sp>
      <p:sp>
        <p:nvSpPr>
          <p:cNvPr id="20" name="Tekstvak 19"/>
          <p:cNvSpPr txBox="1"/>
          <p:nvPr/>
        </p:nvSpPr>
        <p:spPr>
          <a:xfrm>
            <a:off x="7103817" y="3848361"/>
            <a:ext cx="1300356"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BRUISEND</a:t>
            </a:r>
          </a:p>
        </p:txBody>
      </p:sp>
      <p:sp>
        <p:nvSpPr>
          <p:cNvPr id="21" name="Tekstvak 20"/>
          <p:cNvSpPr txBox="1"/>
          <p:nvPr/>
        </p:nvSpPr>
        <p:spPr>
          <a:xfrm>
            <a:off x="171389" y="6017890"/>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sp>
        <p:nvSpPr>
          <p:cNvPr id="23" name="Tekstvak 22"/>
          <p:cNvSpPr txBox="1"/>
          <p:nvPr/>
        </p:nvSpPr>
        <p:spPr>
          <a:xfrm>
            <a:off x="1653287" y="4560873"/>
            <a:ext cx="144345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5,7</a:t>
            </a:r>
            <a:endParaRPr lang="en-GB" sz="2400" dirty="0" smtClean="0">
              <a:solidFill>
                <a:srgbClr val="FFFFFF"/>
              </a:solidFill>
              <a:latin typeface="TYPOGRAPH PRO Light"/>
              <a:cs typeface="TYPOGRAPH PRO Light"/>
            </a:endParaRPr>
          </a:p>
        </p:txBody>
      </p:sp>
      <p:sp>
        <p:nvSpPr>
          <p:cNvPr id="24" name="Tekstvak 23"/>
          <p:cNvSpPr txBox="1"/>
          <p:nvPr/>
        </p:nvSpPr>
        <p:spPr>
          <a:xfrm>
            <a:off x="1717332" y="5484874"/>
            <a:ext cx="1323222"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PARKEREN</a:t>
            </a:r>
          </a:p>
        </p:txBody>
      </p:sp>
      <p:sp>
        <p:nvSpPr>
          <p:cNvPr id="27" name="Tekstvak 26"/>
          <p:cNvSpPr txBox="1"/>
          <p:nvPr/>
        </p:nvSpPr>
        <p:spPr>
          <a:xfrm>
            <a:off x="6075539" y="4558939"/>
            <a:ext cx="144345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5,7</a:t>
            </a:r>
            <a:endParaRPr lang="en-GB" sz="2400" dirty="0" smtClean="0">
              <a:solidFill>
                <a:srgbClr val="FFFFFF"/>
              </a:solidFill>
              <a:latin typeface="TYPOGRAPH PRO Light"/>
              <a:cs typeface="TYPOGRAPH PRO Light"/>
            </a:endParaRPr>
          </a:p>
        </p:txBody>
      </p:sp>
      <p:sp>
        <p:nvSpPr>
          <p:cNvPr id="28" name="Tekstvak 27"/>
          <p:cNvSpPr txBox="1"/>
          <p:nvPr/>
        </p:nvSpPr>
        <p:spPr>
          <a:xfrm>
            <a:off x="5952350" y="5482940"/>
            <a:ext cx="170996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WONEN</a:t>
            </a:r>
          </a:p>
        </p:txBody>
      </p:sp>
      <p:pic>
        <p:nvPicPr>
          <p:cNvPr id="29" name="Afbeelding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30" name="Rechthoek 29"/>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33" name="Ovaal 32"/>
          <p:cNvSpPr/>
          <p:nvPr/>
        </p:nvSpPr>
        <p:spPr>
          <a:xfrm>
            <a:off x="4025443" y="6461538"/>
            <a:ext cx="301876" cy="283302"/>
          </a:xfrm>
          <a:prstGeom prst="ellipse">
            <a:avLst/>
          </a:prstGeom>
          <a:no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Tekstvak 36"/>
          <p:cNvSpPr txBox="1"/>
          <p:nvPr/>
        </p:nvSpPr>
        <p:spPr>
          <a:xfrm>
            <a:off x="4425005" y="6366033"/>
            <a:ext cx="3185487" cy="461665"/>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r>
              <a:rPr lang="nl-NL" sz="1200" dirty="0" smtClean="0">
                <a:solidFill>
                  <a:srgbClr val="FFFFFF"/>
                </a:solidFill>
                <a:latin typeface="TYPOGRAPH PRO Light"/>
                <a:cs typeface="TYPOGRAPH PRO Light"/>
              </a:rPr>
              <a:t>Omlijnde cirkels hebben feitelijk impact </a:t>
            </a:r>
          </a:p>
          <a:p>
            <a:r>
              <a:rPr lang="nl-NL" sz="1200" dirty="0" smtClean="0">
                <a:solidFill>
                  <a:srgbClr val="FFFFFF"/>
                </a:solidFill>
                <a:latin typeface="TYPOGRAPH PRO Light"/>
                <a:cs typeface="TYPOGRAPH PRO Light"/>
              </a:rPr>
              <a:t>op aanbevelen met zekerheid &gt; 90%</a:t>
            </a:r>
          </a:p>
        </p:txBody>
      </p:sp>
    </p:spTree>
    <p:extLst>
      <p:ext uri="{BB962C8B-B14F-4D97-AF65-F5344CB8AC3E}">
        <p14:creationId xmlns:p14="http://schemas.microsoft.com/office/powerpoint/2010/main" val="1915130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3"/>
          <p:cNvSpPr>
            <a:spLocks noGrp="1"/>
          </p:cNvSpPr>
          <p:nvPr>
            <p:ph type="subTitle" idx="1"/>
          </p:nvPr>
        </p:nvSpPr>
        <p:spPr>
          <a:xfrm>
            <a:off x="1312969" y="1100626"/>
            <a:ext cx="6484976" cy="3972988"/>
          </a:xfrm>
        </p:spPr>
        <p:txBody>
          <a:bodyPr anchor="ctr"/>
          <a:lstStyle/>
          <a:p>
            <a:r>
              <a:rPr lang="nl-NL" sz="4800" dirty="0" smtClean="0"/>
              <a:t>De binnenstad van Zwolle anno 2030</a:t>
            </a:r>
          </a:p>
          <a:p>
            <a:endParaRPr lang="nl-NL" sz="1200" dirty="0"/>
          </a:p>
          <a:p>
            <a:r>
              <a:rPr lang="nl-NL" sz="2800" b="1" dirty="0" smtClean="0"/>
              <a:t>Contouren van de historie vormen de fundatie voor een gelukkige toekomst</a:t>
            </a:r>
            <a:endParaRPr lang="nl-NL" sz="1800" dirty="0" smtClean="0"/>
          </a:p>
          <a:p>
            <a:endParaRPr lang="nl-NL" sz="1600" dirty="0"/>
          </a:p>
        </p:txBody>
      </p:sp>
      <p:pic>
        <p:nvPicPr>
          <p:cNvPr id="6" name="Afbeelding 5" descr="2014-09-08 AlphaRainbow, Logo-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457" y="4753795"/>
            <a:ext cx="2061534" cy="686530"/>
          </a:xfrm>
          <a:prstGeom prst="rect">
            <a:avLst/>
          </a:prstGeom>
        </p:spPr>
      </p:pic>
      <p:sp>
        <p:nvSpPr>
          <p:cNvPr id="4" name="Rechthoek 3"/>
          <p:cNvSpPr/>
          <p:nvPr/>
        </p:nvSpPr>
        <p:spPr>
          <a:xfrm>
            <a:off x="5134771" y="4779472"/>
            <a:ext cx="2484888" cy="634020"/>
          </a:xfrm>
          <a:prstGeom prst="rect">
            <a:avLst/>
          </a:prstGeom>
        </p:spPr>
        <p:txBody>
          <a:bodyPr wrap="square">
            <a:spAutoFit/>
          </a:bodyPr>
          <a:lstStyle/>
          <a:p>
            <a:pPr lvl="0" algn="r">
              <a:spcBef>
                <a:spcPct val="20000"/>
              </a:spcBef>
            </a:pPr>
            <a:r>
              <a:rPr lang="nl-NL" sz="1600" b="1" dirty="0" smtClean="0">
                <a:solidFill>
                  <a:prstClr val="white"/>
                </a:solidFill>
                <a:latin typeface="TYPOGRAPH PRO Light"/>
                <a:cs typeface="TYPOGRAPH PRO Light"/>
              </a:rPr>
              <a:t>Ir. Michiel van Beek</a:t>
            </a:r>
          </a:p>
          <a:p>
            <a:pPr lvl="0" algn="r">
              <a:spcBef>
                <a:spcPct val="20000"/>
              </a:spcBef>
            </a:pPr>
            <a:r>
              <a:rPr lang="nl-NL" sz="1600" b="1" dirty="0" smtClean="0">
                <a:solidFill>
                  <a:prstClr val="white"/>
                </a:solidFill>
                <a:latin typeface="TYPOGRAPH PRO Light"/>
                <a:cs typeface="TYPOGRAPH PRO Light"/>
              </a:rPr>
              <a:t>Januari 2016</a:t>
            </a:r>
            <a:endParaRPr lang="nl-NL" sz="1100" dirty="0">
              <a:solidFill>
                <a:prstClr val="white"/>
              </a:solidFill>
              <a:latin typeface="TYPOGRAPH PRO Light"/>
              <a:cs typeface="TYPOGRAPH PRO Light"/>
            </a:endParaRPr>
          </a:p>
        </p:txBody>
      </p:sp>
    </p:spTree>
    <p:extLst>
      <p:ext uri="{BB962C8B-B14F-4D97-AF65-F5344CB8AC3E}">
        <p14:creationId xmlns:p14="http://schemas.microsoft.com/office/powerpoint/2010/main" val="22772095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lstStyle/>
          <a:p>
            <a:pPr algn="l"/>
            <a:r>
              <a:rPr lang="en-GB" sz="3600" dirty="0" err="1"/>
              <a:t>V</a:t>
            </a:r>
            <a:r>
              <a:rPr lang="en-GB" sz="3600" dirty="0" err="1" smtClean="0"/>
              <a:t>erbeteren</a:t>
            </a:r>
            <a:r>
              <a:rPr lang="en-GB" sz="3600" dirty="0" smtClean="0"/>
              <a:t> van 7aspecten </a:t>
            </a:r>
            <a:r>
              <a:rPr lang="en-GB" sz="3600" dirty="0" err="1" smtClean="0"/>
              <a:t>beinvloedt</a:t>
            </a:r>
            <a:r>
              <a:rPr lang="en-GB" sz="3600" dirty="0"/>
              <a:t> </a:t>
            </a:r>
            <a:r>
              <a:rPr lang="en-GB" sz="3600" dirty="0" smtClean="0"/>
              <a:t>het </a:t>
            </a:r>
            <a:r>
              <a:rPr lang="en-GB" sz="3600" dirty="0" err="1" smtClean="0"/>
              <a:t>aanbevelen</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19</a:t>
            </a:fld>
            <a:endParaRPr lang="en-US" dirty="0"/>
          </a:p>
        </p:txBody>
      </p:sp>
      <p:pic>
        <p:nvPicPr>
          <p:cNvPr id="38" name="Afbeelding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39" name="Rechthoek 38"/>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43" name="Ovaal 42"/>
          <p:cNvSpPr/>
          <p:nvPr/>
        </p:nvSpPr>
        <p:spPr>
          <a:xfrm>
            <a:off x="6885205" y="2805232"/>
            <a:ext cx="1711940" cy="1606604"/>
          </a:xfrm>
          <a:prstGeom prst="ellipse">
            <a:avLst/>
          </a:prstGeom>
          <a:solidFill>
            <a:schemeClr val="accent6">
              <a:lumMod val="75000"/>
              <a:alpha val="76000"/>
            </a:scheme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al 43"/>
          <p:cNvSpPr/>
          <p:nvPr/>
        </p:nvSpPr>
        <p:spPr>
          <a:xfrm>
            <a:off x="503817" y="2769376"/>
            <a:ext cx="1711940" cy="1606604"/>
          </a:xfrm>
          <a:prstGeom prst="ellipse">
            <a:avLst/>
          </a:prstGeom>
          <a:solidFill>
            <a:srgbClr val="008000">
              <a:alpha val="76000"/>
            </a:srgbClr>
          </a:solid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Ovaal 44"/>
          <p:cNvSpPr/>
          <p:nvPr/>
        </p:nvSpPr>
        <p:spPr>
          <a:xfrm>
            <a:off x="2624169" y="2803328"/>
            <a:ext cx="1711940" cy="1606604"/>
          </a:xfrm>
          <a:prstGeom prst="ellipse">
            <a:avLst/>
          </a:prstGeom>
          <a:solidFill>
            <a:srgbClr val="008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Ovaal 51"/>
          <p:cNvSpPr/>
          <p:nvPr/>
        </p:nvSpPr>
        <p:spPr>
          <a:xfrm>
            <a:off x="4841541" y="2805232"/>
            <a:ext cx="1711940" cy="1606604"/>
          </a:xfrm>
          <a:prstGeom prst="ellipse">
            <a:avLst/>
          </a:prstGeom>
          <a:solidFill>
            <a:srgbClr val="008000">
              <a:alpha val="76000"/>
            </a:srgbClr>
          </a:solid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Ovaal 52"/>
          <p:cNvSpPr/>
          <p:nvPr/>
        </p:nvSpPr>
        <p:spPr>
          <a:xfrm>
            <a:off x="1532046" y="4409932"/>
            <a:ext cx="1711940" cy="1606604"/>
          </a:xfrm>
          <a:prstGeom prst="ellipse">
            <a:avLst/>
          </a:prstGeom>
          <a:solidFill>
            <a:srgbClr val="FF0000">
              <a:alpha val="76000"/>
            </a:srgbClr>
          </a:solid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Ovaal 53"/>
          <p:cNvSpPr/>
          <p:nvPr/>
        </p:nvSpPr>
        <p:spPr>
          <a:xfrm>
            <a:off x="5950369" y="4409932"/>
            <a:ext cx="1711940" cy="1606604"/>
          </a:xfrm>
          <a:prstGeom prst="ellipse">
            <a:avLst/>
          </a:prstGeom>
          <a:solidFill>
            <a:srgbClr val="FF0000">
              <a:alpha val="76000"/>
            </a:srgbClr>
          </a:solidFill>
          <a:ln w="76200" cmpd="tri">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Ovaal 66"/>
          <p:cNvSpPr/>
          <p:nvPr/>
        </p:nvSpPr>
        <p:spPr>
          <a:xfrm>
            <a:off x="3716237" y="4409932"/>
            <a:ext cx="1711940" cy="1606604"/>
          </a:xfrm>
          <a:prstGeom prst="ellipse">
            <a:avLst/>
          </a:prstGeom>
          <a:solidFill>
            <a:srgbClr val="FF0000">
              <a:alpha val="76000"/>
            </a:srgbClr>
          </a:solid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Tekstvak 67"/>
          <p:cNvSpPr txBox="1"/>
          <p:nvPr/>
        </p:nvSpPr>
        <p:spPr>
          <a:xfrm>
            <a:off x="5012689" y="2875025"/>
            <a:ext cx="1391133"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7,8</a:t>
            </a:r>
          </a:p>
        </p:txBody>
      </p:sp>
      <p:sp>
        <p:nvSpPr>
          <p:cNvPr id="69" name="Tekstvak 68"/>
          <p:cNvSpPr txBox="1"/>
          <p:nvPr/>
        </p:nvSpPr>
        <p:spPr>
          <a:xfrm>
            <a:off x="4909026" y="3832507"/>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CULTUUR</a:t>
            </a:r>
          </a:p>
        </p:txBody>
      </p:sp>
      <p:sp>
        <p:nvSpPr>
          <p:cNvPr id="70" name="Tekstvak 69"/>
          <p:cNvSpPr txBox="1"/>
          <p:nvPr/>
        </p:nvSpPr>
        <p:spPr>
          <a:xfrm>
            <a:off x="652316" y="2757301"/>
            <a:ext cx="1369589"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8,2</a:t>
            </a:r>
          </a:p>
        </p:txBody>
      </p:sp>
      <p:sp>
        <p:nvSpPr>
          <p:cNvPr id="71" name="Tekstvak 70"/>
          <p:cNvSpPr txBox="1"/>
          <p:nvPr/>
        </p:nvSpPr>
        <p:spPr>
          <a:xfrm>
            <a:off x="491547" y="3631155"/>
            <a:ext cx="1711939"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HISTORISCH</a:t>
            </a:r>
          </a:p>
          <a:p>
            <a:pPr algn="ctr"/>
            <a:r>
              <a:rPr lang="en-GB" sz="1600" dirty="0" smtClean="0">
                <a:solidFill>
                  <a:srgbClr val="FFFFFF"/>
                </a:solidFill>
                <a:latin typeface="TYPOGRAPH PRO Light"/>
                <a:cs typeface="TYPOGRAPH PRO Light"/>
              </a:rPr>
              <a:t>KARAKTER</a:t>
            </a:r>
          </a:p>
        </p:txBody>
      </p:sp>
      <p:sp>
        <p:nvSpPr>
          <p:cNvPr id="72" name="Tekstvak 71"/>
          <p:cNvSpPr txBox="1"/>
          <p:nvPr/>
        </p:nvSpPr>
        <p:spPr>
          <a:xfrm>
            <a:off x="2792498" y="2885294"/>
            <a:ext cx="1369589"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8,2</a:t>
            </a:r>
          </a:p>
        </p:txBody>
      </p:sp>
      <p:sp>
        <p:nvSpPr>
          <p:cNvPr id="73" name="Tekstvak 72"/>
          <p:cNvSpPr txBox="1"/>
          <p:nvPr/>
        </p:nvSpPr>
        <p:spPr>
          <a:xfrm>
            <a:off x="2611899" y="3833668"/>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UIT ETEN</a:t>
            </a:r>
          </a:p>
        </p:txBody>
      </p:sp>
      <p:sp>
        <p:nvSpPr>
          <p:cNvPr id="74" name="Tekstvak 73"/>
          <p:cNvSpPr txBox="1"/>
          <p:nvPr/>
        </p:nvSpPr>
        <p:spPr>
          <a:xfrm>
            <a:off x="7160558" y="2872902"/>
            <a:ext cx="1134903"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7,1</a:t>
            </a:r>
          </a:p>
        </p:txBody>
      </p:sp>
      <p:sp>
        <p:nvSpPr>
          <p:cNvPr id="75" name="Tekstvak 74"/>
          <p:cNvSpPr txBox="1"/>
          <p:nvPr/>
        </p:nvSpPr>
        <p:spPr>
          <a:xfrm>
            <a:off x="6872935" y="3834586"/>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VEILIGHEID</a:t>
            </a:r>
          </a:p>
        </p:txBody>
      </p:sp>
      <p:sp>
        <p:nvSpPr>
          <p:cNvPr id="76" name="Tekstvak 75"/>
          <p:cNvSpPr txBox="1"/>
          <p:nvPr/>
        </p:nvSpPr>
        <p:spPr>
          <a:xfrm>
            <a:off x="1671669" y="4513582"/>
            <a:ext cx="140191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6,4</a:t>
            </a:r>
          </a:p>
        </p:txBody>
      </p:sp>
      <p:sp>
        <p:nvSpPr>
          <p:cNvPr id="77" name="Tekstvak 76"/>
          <p:cNvSpPr txBox="1"/>
          <p:nvPr/>
        </p:nvSpPr>
        <p:spPr>
          <a:xfrm>
            <a:off x="1532046" y="5449784"/>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WINKELS</a:t>
            </a:r>
          </a:p>
        </p:txBody>
      </p:sp>
      <p:sp>
        <p:nvSpPr>
          <p:cNvPr id="78" name="Tekstvak 77"/>
          <p:cNvSpPr txBox="1"/>
          <p:nvPr/>
        </p:nvSpPr>
        <p:spPr>
          <a:xfrm>
            <a:off x="6089768" y="4488801"/>
            <a:ext cx="144345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5,7</a:t>
            </a:r>
          </a:p>
        </p:txBody>
      </p:sp>
      <p:sp>
        <p:nvSpPr>
          <p:cNvPr id="79" name="Tekstvak 78"/>
          <p:cNvSpPr txBox="1"/>
          <p:nvPr/>
        </p:nvSpPr>
        <p:spPr>
          <a:xfrm>
            <a:off x="5950369" y="5456788"/>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WONEN</a:t>
            </a:r>
          </a:p>
        </p:txBody>
      </p:sp>
      <p:sp>
        <p:nvSpPr>
          <p:cNvPr id="80" name="Tekstvak 79"/>
          <p:cNvSpPr txBox="1"/>
          <p:nvPr/>
        </p:nvSpPr>
        <p:spPr>
          <a:xfrm>
            <a:off x="3839312" y="4511627"/>
            <a:ext cx="1453465"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6,0</a:t>
            </a:r>
          </a:p>
        </p:txBody>
      </p:sp>
      <p:sp>
        <p:nvSpPr>
          <p:cNvPr id="81" name="Tekstvak 80"/>
          <p:cNvSpPr txBox="1"/>
          <p:nvPr/>
        </p:nvSpPr>
        <p:spPr>
          <a:xfrm>
            <a:off x="3716237" y="5456101"/>
            <a:ext cx="171194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BRUISEND</a:t>
            </a:r>
          </a:p>
        </p:txBody>
      </p:sp>
      <p:sp>
        <p:nvSpPr>
          <p:cNvPr id="27" name="Tekstvak 26"/>
          <p:cNvSpPr txBox="1"/>
          <p:nvPr/>
        </p:nvSpPr>
        <p:spPr>
          <a:xfrm>
            <a:off x="175067" y="6017890"/>
            <a:ext cx="4275529"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r>
              <a:rPr lang="nl-NL" sz="1200" dirty="0" smtClean="0">
                <a:solidFill>
                  <a:srgbClr val="FFFFFF"/>
                </a:solidFill>
                <a:latin typeface="TYPOGRAPH PRO Light"/>
                <a:cs typeface="TYPOGRAPH PRO Light"/>
              </a:rPr>
              <a:t>Bron: Online burgerpanel enquête , bewerking insinto</a:t>
            </a:r>
          </a:p>
        </p:txBody>
      </p:sp>
      <p:sp>
        <p:nvSpPr>
          <p:cNvPr id="28" name="Ovaal 27"/>
          <p:cNvSpPr/>
          <p:nvPr/>
        </p:nvSpPr>
        <p:spPr>
          <a:xfrm>
            <a:off x="4025443" y="6461538"/>
            <a:ext cx="301876" cy="283302"/>
          </a:xfrm>
          <a:prstGeom prst="ellipse">
            <a:avLst/>
          </a:prstGeom>
          <a:noFill/>
          <a:ln w="76200" cmpd="tri">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ekstvak 28"/>
          <p:cNvSpPr txBox="1"/>
          <p:nvPr/>
        </p:nvSpPr>
        <p:spPr>
          <a:xfrm>
            <a:off x="4425005" y="6366033"/>
            <a:ext cx="3185487" cy="461665"/>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r>
              <a:rPr lang="nl-NL" sz="1200" dirty="0" smtClean="0">
                <a:solidFill>
                  <a:srgbClr val="FFFFFF"/>
                </a:solidFill>
                <a:latin typeface="TYPOGRAPH PRO Light"/>
                <a:cs typeface="TYPOGRAPH PRO Light"/>
              </a:rPr>
              <a:t>Omlijnde cirkels hebben feitelijk impact </a:t>
            </a:r>
          </a:p>
          <a:p>
            <a:r>
              <a:rPr lang="nl-NL" sz="1200" dirty="0" smtClean="0">
                <a:solidFill>
                  <a:srgbClr val="FFFFFF"/>
                </a:solidFill>
                <a:latin typeface="TYPOGRAPH PRO Light"/>
                <a:cs typeface="TYPOGRAPH PRO Light"/>
              </a:rPr>
              <a:t>op aanbevelen met zekerheid &gt; 90%</a:t>
            </a:r>
          </a:p>
        </p:txBody>
      </p:sp>
    </p:spTree>
    <p:extLst>
      <p:ext uri="{BB962C8B-B14F-4D97-AF65-F5344CB8AC3E}">
        <p14:creationId xmlns:p14="http://schemas.microsoft.com/office/powerpoint/2010/main" val="6368182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32780" y="1193212"/>
            <a:ext cx="6439620" cy="955214"/>
          </a:xfrm>
        </p:spPr>
        <p:txBody>
          <a:bodyPr anchor="ctr"/>
          <a:lstStyle/>
          <a:p>
            <a:r>
              <a:rPr lang="en-GB" sz="3600" dirty="0" smtClean="0"/>
              <a:t>1648 Tips van burger panel</a:t>
            </a:r>
            <a:endParaRPr lang="en-GB" sz="3600" dirty="0"/>
          </a:p>
        </p:txBody>
      </p:sp>
      <p:sp>
        <p:nvSpPr>
          <p:cNvPr id="67" name="Tekstvak 66"/>
          <p:cNvSpPr txBox="1"/>
          <p:nvPr/>
        </p:nvSpPr>
        <p:spPr>
          <a:xfrm>
            <a:off x="171389" y="60545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pic>
        <p:nvPicPr>
          <p:cNvPr id="26" name="Afbeelding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27" name="Rechthoek 26"/>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31" name="Tekstvak 30"/>
          <p:cNvSpPr txBox="1"/>
          <p:nvPr/>
        </p:nvSpPr>
        <p:spPr>
          <a:xfrm>
            <a:off x="6990312" y="5541606"/>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BIBLIOTHEEK IN CENTRUM</a:t>
            </a:r>
            <a:endParaRPr lang="en-GB" sz="1600" b="1" dirty="0" smtClean="0">
              <a:solidFill>
                <a:srgbClr val="12284C"/>
              </a:solidFill>
              <a:latin typeface="TYPOGRAPH PRO Light"/>
              <a:cs typeface="TYPOGRAPH PRO Light"/>
            </a:endParaRPr>
          </a:p>
        </p:txBody>
      </p:sp>
      <p:sp>
        <p:nvSpPr>
          <p:cNvPr id="33" name="Tekstvak 32"/>
          <p:cNvSpPr txBox="1"/>
          <p:nvPr/>
        </p:nvSpPr>
        <p:spPr>
          <a:xfrm>
            <a:off x="2828313" y="3493320"/>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HISTORISCH KARAKTER</a:t>
            </a:r>
            <a:endParaRPr lang="en-GB" sz="1600" b="1" dirty="0" smtClean="0">
              <a:solidFill>
                <a:srgbClr val="12284C"/>
              </a:solidFill>
              <a:latin typeface="TYPOGRAPH PRO Light"/>
              <a:cs typeface="TYPOGRAPH PRO Light"/>
            </a:endParaRPr>
          </a:p>
        </p:txBody>
      </p:sp>
      <p:sp>
        <p:nvSpPr>
          <p:cNvPr id="35" name="Tekstvak 34"/>
          <p:cNvSpPr txBox="1">
            <a:spLocks noChangeAspect="1"/>
          </p:cNvSpPr>
          <p:nvPr/>
        </p:nvSpPr>
        <p:spPr>
          <a:xfrm>
            <a:off x="2828313" y="5547985"/>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BUS IN BINNENSTAD</a:t>
            </a:r>
            <a:endParaRPr lang="en-GB" sz="1600" b="1" dirty="0" smtClean="0">
              <a:solidFill>
                <a:srgbClr val="12284C"/>
              </a:solidFill>
              <a:latin typeface="TYPOGRAPH PRO Light"/>
              <a:cs typeface="TYPOGRAPH PRO Light"/>
            </a:endParaRPr>
          </a:p>
        </p:txBody>
      </p:sp>
      <p:sp>
        <p:nvSpPr>
          <p:cNvPr id="37" name="Tekstvak 36"/>
          <p:cNvSpPr txBox="1"/>
          <p:nvPr/>
        </p:nvSpPr>
        <p:spPr>
          <a:xfrm>
            <a:off x="4924144" y="5534575"/>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OPENINGS- TIJDEN VRIJ</a:t>
            </a:r>
            <a:endParaRPr lang="en-GB" sz="1600" b="1" dirty="0" smtClean="0">
              <a:solidFill>
                <a:srgbClr val="12284C"/>
              </a:solidFill>
              <a:latin typeface="TYPOGRAPH PRO Light"/>
              <a:cs typeface="TYPOGRAPH PRO Light"/>
            </a:endParaRPr>
          </a:p>
        </p:txBody>
      </p:sp>
      <p:sp>
        <p:nvSpPr>
          <p:cNvPr id="41" name="Tekstvak 40"/>
          <p:cNvSpPr txBox="1"/>
          <p:nvPr/>
        </p:nvSpPr>
        <p:spPr>
          <a:xfrm>
            <a:off x="722695" y="3490164"/>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SPECIALE WINKELS</a:t>
            </a:r>
            <a:endParaRPr lang="en-GB" sz="1600" b="1" dirty="0" smtClean="0">
              <a:solidFill>
                <a:srgbClr val="12284C"/>
              </a:solidFill>
              <a:latin typeface="TYPOGRAPH PRO Light"/>
              <a:cs typeface="TYPOGRAPH PRO Light"/>
            </a:endParaRPr>
          </a:p>
        </p:txBody>
      </p:sp>
      <p:sp>
        <p:nvSpPr>
          <p:cNvPr id="46" name="Tekstvak 45"/>
          <p:cNvSpPr txBox="1"/>
          <p:nvPr/>
        </p:nvSpPr>
        <p:spPr>
          <a:xfrm>
            <a:off x="725809" y="5547666"/>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MEER HORECA</a:t>
            </a:r>
            <a:endParaRPr lang="en-GB" sz="1600" b="1" dirty="0" smtClean="0">
              <a:solidFill>
                <a:srgbClr val="12284C"/>
              </a:solidFill>
              <a:latin typeface="TYPOGRAPH PRO Light"/>
              <a:cs typeface="TYPOGRAPH PRO Light"/>
            </a:endParaRPr>
          </a:p>
        </p:txBody>
      </p:sp>
      <p:sp>
        <p:nvSpPr>
          <p:cNvPr id="48" name="Tekstvak 47"/>
          <p:cNvSpPr txBox="1"/>
          <p:nvPr/>
        </p:nvSpPr>
        <p:spPr>
          <a:xfrm>
            <a:off x="6990312" y="3496981"/>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MEER GROEN</a:t>
            </a:r>
            <a:endParaRPr lang="en-GB" sz="1600" b="1" dirty="0" smtClean="0">
              <a:solidFill>
                <a:srgbClr val="12284C"/>
              </a:solidFill>
              <a:latin typeface="TYPOGRAPH PRO Light"/>
              <a:cs typeface="TYPOGRAPH PRO Light"/>
            </a:endParaRPr>
          </a:p>
        </p:txBody>
      </p:sp>
      <p:pic>
        <p:nvPicPr>
          <p:cNvPr id="20" name="Afbeelding 1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5809" y="4029120"/>
            <a:ext cx="1440000" cy="1440000"/>
          </a:xfrm>
          <a:prstGeom prst="roundRect">
            <a:avLst/>
          </a:prstGeom>
          <a:solidFill>
            <a:srgbClr val="FFFFFF"/>
          </a:solidFill>
        </p:spPr>
      </p:pic>
      <p:pic>
        <p:nvPicPr>
          <p:cNvPr id="21" name="Afbeelding 20"/>
          <p:cNvPicPr>
            <a:picLocks noChangeAspect="1"/>
          </p:cNvPicPr>
          <p:nvPr/>
        </p:nvPicPr>
        <p:blipFill>
          <a:blip r:embed="rId4"/>
          <a:stretch>
            <a:fillRect/>
          </a:stretch>
        </p:blipFill>
        <p:spPr>
          <a:xfrm>
            <a:off x="722697" y="1981595"/>
            <a:ext cx="1439998" cy="1439998"/>
          </a:xfrm>
          <a:prstGeom prst="roundRect">
            <a:avLst>
              <a:gd name="adj" fmla="val 8594"/>
            </a:avLst>
          </a:prstGeom>
          <a:solidFill>
            <a:srgbClr val="FFFFFF">
              <a:shade val="85000"/>
            </a:srgbClr>
          </a:solidFill>
          <a:ln w="25400">
            <a:solidFill>
              <a:srgbClr val="12284C"/>
            </a:solidFill>
          </a:ln>
          <a:effectLst/>
        </p:spPr>
      </p:pic>
      <p:pic>
        <p:nvPicPr>
          <p:cNvPr id="22" name="Afbeelding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8313" y="1981593"/>
            <a:ext cx="1440000" cy="1440000"/>
          </a:xfrm>
          <a:prstGeom prst="roundRect">
            <a:avLst>
              <a:gd name="adj" fmla="val 8594"/>
            </a:avLst>
          </a:prstGeom>
          <a:solidFill>
            <a:srgbClr val="FFFFFF">
              <a:shade val="85000"/>
            </a:srgbClr>
          </a:solidFill>
          <a:ln w="25400">
            <a:solidFill>
              <a:srgbClr val="12284C"/>
            </a:solidFill>
          </a:ln>
          <a:effectLst/>
        </p:spPr>
      </p:pic>
      <p:pic>
        <p:nvPicPr>
          <p:cNvPr id="2" name="Afbeelding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0312" y="1981593"/>
            <a:ext cx="1440000" cy="1440000"/>
          </a:xfrm>
          <a:prstGeom prst="roundRect">
            <a:avLst/>
          </a:prstGeom>
          <a:solidFill>
            <a:schemeClr val="bg1"/>
          </a:solidFill>
        </p:spPr>
      </p:pic>
      <p:pic>
        <p:nvPicPr>
          <p:cNvPr id="4" name="Afbeelding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4144" y="4022848"/>
            <a:ext cx="1440000" cy="1440000"/>
          </a:xfrm>
          <a:prstGeom prst="roundRect">
            <a:avLst/>
          </a:prstGeom>
          <a:solidFill>
            <a:schemeClr val="bg1"/>
          </a:solidFill>
        </p:spPr>
      </p:pic>
      <p:pic>
        <p:nvPicPr>
          <p:cNvPr id="6" name="Afbeelding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28313" y="4035434"/>
            <a:ext cx="1440000" cy="1440000"/>
          </a:xfrm>
          <a:prstGeom prst="roundRect">
            <a:avLst/>
          </a:prstGeom>
          <a:ln>
            <a:noFill/>
          </a:ln>
          <a:effectLst>
            <a:outerShdw blurRad="190500" algn="tl" rotWithShape="0">
              <a:srgbClr val="000000">
                <a:alpha val="70000"/>
              </a:srgbClr>
            </a:outerShdw>
          </a:effectLst>
        </p:spPr>
      </p:pic>
      <p:pic>
        <p:nvPicPr>
          <p:cNvPr id="7" name="Afbeelding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0312" y="4029878"/>
            <a:ext cx="1440000" cy="1440000"/>
          </a:xfrm>
          <a:prstGeom prst="roundRect">
            <a:avLst/>
          </a:prstGeom>
          <a:solidFill>
            <a:schemeClr val="bg1"/>
          </a:solidFill>
        </p:spPr>
      </p:pic>
      <p:sp>
        <p:nvSpPr>
          <p:cNvPr id="28" name="Rechthoek 27"/>
          <p:cNvSpPr/>
          <p:nvPr/>
        </p:nvSpPr>
        <p:spPr>
          <a:xfrm>
            <a:off x="412714" y="256988"/>
            <a:ext cx="4926112" cy="646331"/>
          </a:xfrm>
          <a:prstGeom prst="rect">
            <a:avLst/>
          </a:prstGeom>
        </p:spPr>
        <p:txBody>
          <a:bodyPr wrap="none">
            <a:spAutoFit/>
          </a:bodyPr>
          <a:lstStyle/>
          <a:p>
            <a:r>
              <a:rPr lang="nl-NL" dirty="0" smtClean="0">
                <a:solidFill>
                  <a:prstClr val="white"/>
                </a:solidFill>
                <a:latin typeface="TYPOGRAPH PRO Light"/>
                <a:cs typeface="TYPOGRAPH PRO Light"/>
              </a:rPr>
              <a:t>58% van de respondenten heeft één van </a:t>
            </a:r>
          </a:p>
          <a:p>
            <a:r>
              <a:rPr lang="nl-NL" dirty="0" smtClean="0">
                <a:solidFill>
                  <a:prstClr val="white"/>
                </a:solidFill>
                <a:latin typeface="TYPOGRAPH PRO Light"/>
                <a:cs typeface="TYPOGRAPH PRO Light"/>
              </a:rPr>
              <a:t>de onderstaande 8 tips gegeven</a:t>
            </a:r>
            <a:endParaRPr lang="en-GB" sz="1050" dirty="0"/>
          </a:p>
        </p:txBody>
      </p:sp>
      <p:sp>
        <p:nvSpPr>
          <p:cNvPr id="29" name="Tekstvak 28"/>
          <p:cNvSpPr txBox="1">
            <a:spLocks noChangeAspect="1"/>
          </p:cNvSpPr>
          <p:nvPr/>
        </p:nvSpPr>
        <p:spPr>
          <a:xfrm rot="16200000">
            <a:off x="6149634" y="4659878"/>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52 keer benoemd</a:t>
            </a:r>
          </a:p>
        </p:txBody>
      </p:sp>
      <p:sp>
        <p:nvSpPr>
          <p:cNvPr id="32" name="Tekstvak 31"/>
          <p:cNvSpPr txBox="1">
            <a:spLocks noChangeAspect="1"/>
          </p:cNvSpPr>
          <p:nvPr/>
        </p:nvSpPr>
        <p:spPr>
          <a:xfrm rot="16200000">
            <a:off x="1958129" y="4685772"/>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73 keer benoemd</a:t>
            </a:r>
          </a:p>
        </p:txBody>
      </p:sp>
      <p:sp>
        <p:nvSpPr>
          <p:cNvPr id="34" name="Tekstvak 33"/>
          <p:cNvSpPr txBox="1">
            <a:spLocks noChangeAspect="1"/>
          </p:cNvSpPr>
          <p:nvPr/>
        </p:nvSpPr>
        <p:spPr>
          <a:xfrm rot="16200000">
            <a:off x="4051265" y="4652848"/>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59 keer benoemd</a:t>
            </a:r>
          </a:p>
        </p:txBody>
      </p:sp>
      <p:sp>
        <p:nvSpPr>
          <p:cNvPr id="36" name="Tekstvak 35"/>
          <p:cNvSpPr txBox="1">
            <a:spLocks noChangeAspect="1"/>
          </p:cNvSpPr>
          <p:nvPr/>
        </p:nvSpPr>
        <p:spPr>
          <a:xfrm rot="16200000">
            <a:off x="1947626" y="2633451"/>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108 keer benoemd</a:t>
            </a:r>
          </a:p>
        </p:txBody>
      </p:sp>
      <p:sp>
        <p:nvSpPr>
          <p:cNvPr id="38" name="Tekstvak 37"/>
          <p:cNvSpPr txBox="1">
            <a:spLocks noChangeAspect="1"/>
          </p:cNvSpPr>
          <p:nvPr/>
        </p:nvSpPr>
        <p:spPr>
          <a:xfrm rot="16200000">
            <a:off x="-149549" y="2611593"/>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390 keer benoemd</a:t>
            </a:r>
          </a:p>
        </p:txBody>
      </p:sp>
      <p:sp>
        <p:nvSpPr>
          <p:cNvPr id="39" name="Tekstvak 38"/>
          <p:cNvSpPr txBox="1">
            <a:spLocks noChangeAspect="1"/>
          </p:cNvSpPr>
          <p:nvPr/>
        </p:nvSpPr>
        <p:spPr>
          <a:xfrm rot="16200000">
            <a:off x="-147070" y="4658867"/>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78 keer benoemd</a:t>
            </a:r>
          </a:p>
        </p:txBody>
      </p:sp>
      <p:sp>
        <p:nvSpPr>
          <p:cNvPr id="40" name="Tekstvak 39"/>
          <p:cNvSpPr txBox="1">
            <a:spLocks noChangeAspect="1"/>
          </p:cNvSpPr>
          <p:nvPr/>
        </p:nvSpPr>
        <p:spPr>
          <a:xfrm rot="16200000">
            <a:off x="6109625" y="2618159"/>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86 keer benoemd</a:t>
            </a:r>
          </a:p>
        </p:txBody>
      </p:sp>
      <p:pic>
        <p:nvPicPr>
          <p:cNvPr id="9" name="Afbeelding 8"/>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4924144" y="1981593"/>
            <a:ext cx="1440000" cy="1440000"/>
          </a:xfrm>
          <a:prstGeom prst="roundRect">
            <a:avLst/>
          </a:prstGeom>
        </p:spPr>
      </p:pic>
      <p:sp>
        <p:nvSpPr>
          <p:cNvPr id="42" name="Tekstvak 41"/>
          <p:cNvSpPr txBox="1"/>
          <p:nvPr/>
        </p:nvSpPr>
        <p:spPr>
          <a:xfrm>
            <a:off x="4915965" y="3490413"/>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LEEGSTAND</a:t>
            </a:r>
          </a:p>
          <a:p>
            <a:pPr algn="ctr">
              <a:lnSpc>
                <a:spcPct val="110000"/>
              </a:lnSpc>
            </a:pPr>
            <a:r>
              <a:rPr lang="en-GB" sz="1400" b="1" dirty="0" smtClean="0">
                <a:solidFill>
                  <a:srgbClr val="12284C"/>
                </a:solidFill>
                <a:latin typeface="TYPOGRAPH PRO Light"/>
                <a:cs typeface="TYPOGRAPH PRO Light"/>
              </a:rPr>
              <a:t>AANPAKKEN</a:t>
            </a:r>
            <a:endParaRPr lang="en-GB" sz="1600" b="1" dirty="0" smtClean="0">
              <a:solidFill>
                <a:srgbClr val="12284C"/>
              </a:solidFill>
              <a:latin typeface="TYPOGRAPH PRO Light"/>
              <a:cs typeface="TYPOGRAPH PRO Light"/>
            </a:endParaRPr>
          </a:p>
        </p:txBody>
      </p:sp>
      <p:sp>
        <p:nvSpPr>
          <p:cNvPr id="43" name="Tekstvak 42"/>
          <p:cNvSpPr txBox="1">
            <a:spLocks noChangeAspect="1"/>
          </p:cNvSpPr>
          <p:nvPr/>
        </p:nvSpPr>
        <p:spPr>
          <a:xfrm rot="16200000">
            <a:off x="4074830" y="2611593"/>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96 keer benoemd</a:t>
            </a: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20</a:t>
            </a:fld>
            <a:endParaRPr lang="en-US" dirty="0"/>
          </a:p>
        </p:txBody>
      </p:sp>
    </p:spTree>
    <p:extLst>
      <p:ext uri="{BB962C8B-B14F-4D97-AF65-F5344CB8AC3E}">
        <p14:creationId xmlns:p14="http://schemas.microsoft.com/office/powerpoint/2010/main" val="33619958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el 3"/>
          <p:cNvSpPr>
            <a:spLocks noGrp="1"/>
          </p:cNvSpPr>
          <p:nvPr>
            <p:ph type="subTitle" idx="1"/>
          </p:nvPr>
        </p:nvSpPr>
        <p:spPr/>
        <p:txBody>
          <a:bodyPr/>
          <a:lstStyle/>
          <a:p>
            <a:endParaRPr lang="en-GB"/>
          </a:p>
        </p:txBody>
      </p:sp>
      <p:sp>
        <p:nvSpPr>
          <p:cNvPr id="37" name="Tijdelijke aanduiding voor dianummer 36"/>
          <p:cNvSpPr>
            <a:spLocks noGrp="1"/>
          </p:cNvSpPr>
          <p:nvPr>
            <p:ph type="sldNum" sz="quarter" idx="12"/>
          </p:nvPr>
        </p:nvSpPr>
        <p:spPr/>
        <p:txBody>
          <a:bodyPr/>
          <a:lstStyle/>
          <a:p>
            <a:fld id="{37F5D7CF-7454-2E4C-8103-4D9E930CEF90}" type="slidenum">
              <a:rPr lang="en-US" smtClean="0"/>
              <a:pPr/>
              <a:t>21</a:t>
            </a:fld>
            <a:endParaRPr lang="en-US" dirty="0"/>
          </a:p>
        </p:txBody>
      </p:sp>
      <p:pic>
        <p:nvPicPr>
          <p:cNvPr id="3" name="Afbeelding 2" descr="2015-01-21 AlphaRainbow, Worksheet definitief[3] (dragged).pdf"/>
          <p:cNvPicPr>
            <a:picLocks noChangeAspect="1"/>
          </p:cNvPicPr>
          <p:nvPr/>
        </p:nvPicPr>
        <p:blipFill rotWithShape="1">
          <a:blip r:embed="rId3" cstate="email">
            <a:extLst>
              <a:ext uri="{28A0092B-C50C-407E-A947-70E740481C1C}">
                <a14:useLocalDpi xmlns:a14="http://schemas.microsoft.com/office/drawing/2010/main"/>
              </a:ext>
            </a:extLst>
          </a:blip>
          <a:srcRect t="15049" b="9030"/>
          <a:stretch/>
        </p:blipFill>
        <p:spPr>
          <a:xfrm>
            <a:off x="164353" y="1411992"/>
            <a:ext cx="8994588" cy="4827655"/>
          </a:xfrm>
          <a:prstGeom prst="rect">
            <a:avLst/>
          </a:prstGeom>
          <a:solidFill>
            <a:srgbClr val="FFFFFF"/>
          </a:solidFill>
        </p:spPr>
      </p:pic>
      <p:sp>
        <p:nvSpPr>
          <p:cNvPr id="12" name="Tekstvak 11"/>
          <p:cNvSpPr txBox="1"/>
          <p:nvPr/>
        </p:nvSpPr>
        <p:spPr>
          <a:xfrm>
            <a:off x="377607" y="379229"/>
            <a:ext cx="8522552"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24 </a:t>
            </a:r>
            <a:r>
              <a:rPr lang="en-GB" sz="3600" dirty="0" err="1" smtClean="0">
                <a:solidFill>
                  <a:schemeClr val="bg1"/>
                </a:solidFill>
                <a:latin typeface="TYPOGRAPH PRO Light"/>
                <a:cs typeface="TYPOGRAPH PRO Light"/>
              </a:rPr>
              <a:t>drijfveren</a:t>
            </a:r>
            <a:r>
              <a:rPr lang="en-GB" sz="3600" dirty="0" smtClean="0">
                <a:solidFill>
                  <a:schemeClr val="bg1"/>
                </a:solidFill>
                <a:latin typeface="TYPOGRAPH PRO Light"/>
                <a:cs typeface="TYPOGRAPH PRO Light"/>
              </a:rPr>
              <a:t> die </a:t>
            </a:r>
            <a:r>
              <a:rPr lang="en-GB" sz="3600" dirty="0" err="1" smtClean="0">
                <a:solidFill>
                  <a:schemeClr val="bg1"/>
                </a:solidFill>
                <a:latin typeface="TYPOGRAPH PRO Light"/>
                <a:cs typeface="TYPOGRAPH PRO Light"/>
              </a:rPr>
              <a:t>belangrijk</a:t>
            </a:r>
            <a:r>
              <a:rPr lang="en-GB" sz="3600" dirty="0" smtClean="0">
                <a:solidFill>
                  <a:schemeClr val="bg1"/>
                </a:solidFill>
                <a:latin typeface="TYPOGRAPH PRO Light"/>
                <a:cs typeface="TYPOGRAPH PRO Light"/>
              </a:rPr>
              <a:t> </a:t>
            </a:r>
            <a:r>
              <a:rPr lang="en-GB" sz="3600" dirty="0" err="1" smtClean="0">
                <a:solidFill>
                  <a:schemeClr val="bg1"/>
                </a:solidFill>
                <a:latin typeface="TYPOGRAPH PRO Light"/>
                <a:cs typeface="TYPOGRAPH PRO Light"/>
              </a:rPr>
              <a:t>zijn</a:t>
            </a:r>
            <a:endParaRPr lang="en-GB" sz="3600" dirty="0" smtClean="0">
              <a:solidFill>
                <a:schemeClr val="bg1"/>
              </a:solidFill>
              <a:latin typeface="TYPOGRAPH PRO Light"/>
              <a:cs typeface="TYPOGRAPH PRO Light"/>
            </a:endParaRPr>
          </a:p>
        </p:txBody>
      </p:sp>
    </p:spTree>
    <p:extLst>
      <p:ext uri="{BB962C8B-B14F-4D97-AF65-F5344CB8AC3E}">
        <p14:creationId xmlns:p14="http://schemas.microsoft.com/office/powerpoint/2010/main" val="160434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fbeelding 38" descr="2015-01-21 AlphaRainbow, Worksheet definitief[3] (dragged).pdf"/>
          <p:cNvPicPr>
            <a:picLocks noChangeAspect="1"/>
          </p:cNvPicPr>
          <p:nvPr/>
        </p:nvPicPr>
        <p:blipFill rotWithShape="1">
          <a:blip r:embed="rId3" cstate="email">
            <a:extLst>
              <a:ext uri="{28A0092B-C50C-407E-A947-70E740481C1C}">
                <a14:useLocalDpi xmlns:a14="http://schemas.microsoft.com/office/drawing/2010/main"/>
              </a:ext>
            </a:extLst>
          </a:blip>
          <a:srcRect t="15049" b="9030"/>
          <a:stretch/>
        </p:blipFill>
        <p:spPr>
          <a:xfrm>
            <a:off x="164353" y="1411992"/>
            <a:ext cx="8994588" cy="4827655"/>
          </a:xfrm>
          <a:prstGeom prst="rect">
            <a:avLst/>
          </a:prstGeom>
          <a:solidFill>
            <a:srgbClr val="FFFFFF"/>
          </a:solidFill>
        </p:spPr>
      </p:pic>
      <p:sp>
        <p:nvSpPr>
          <p:cNvPr id="37" name="Tijdelijke aanduiding voor dianummer 36"/>
          <p:cNvSpPr>
            <a:spLocks noGrp="1"/>
          </p:cNvSpPr>
          <p:nvPr>
            <p:ph type="sldNum" sz="quarter" idx="12"/>
          </p:nvPr>
        </p:nvSpPr>
        <p:spPr/>
        <p:txBody>
          <a:bodyPr/>
          <a:lstStyle/>
          <a:p>
            <a:fld id="{37F5D7CF-7454-2E4C-8103-4D9E930CEF90}" type="slidenum">
              <a:rPr lang="en-US" smtClean="0"/>
              <a:pPr/>
              <a:t>22</a:t>
            </a:fld>
            <a:endParaRPr lang="en-US" dirty="0"/>
          </a:p>
        </p:txBody>
      </p:sp>
      <p:grpSp>
        <p:nvGrpSpPr>
          <p:cNvPr id="8" name="Group 2"/>
          <p:cNvGrpSpPr>
            <a:grpSpLocks noChangeAspect="1"/>
          </p:cNvGrpSpPr>
          <p:nvPr/>
        </p:nvGrpSpPr>
        <p:grpSpPr bwMode="auto">
          <a:xfrm>
            <a:off x="354422" y="4730313"/>
            <a:ext cx="1332000" cy="30382"/>
            <a:chOff x="131" y="2867"/>
            <a:chExt cx="5568" cy="127"/>
          </a:xfrm>
        </p:grpSpPr>
        <p:sp>
          <p:nvSpPr>
            <p:cNvPr id="9" name="Line 3"/>
            <p:cNvSpPr>
              <a:spLocks noChangeShapeType="1"/>
            </p:cNvSpPr>
            <p:nvPr/>
          </p:nvSpPr>
          <p:spPr bwMode="auto">
            <a:xfrm>
              <a:off x="131" y="2994"/>
              <a:ext cx="5568" cy="0"/>
            </a:xfrm>
            <a:prstGeom prst="line">
              <a:avLst/>
            </a:prstGeom>
            <a:noFill/>
            <a:ln w="12700">
              <a:noFill/>
              <a:round/>
              <a:headEnd/>
              <a:tailEnd/>
            </a:ln>
          </p:spPr>
          <p:txBody>
            <a:bodyPr wrap="none" lIns="0" tIns="0" rIns="0" bIns="0" anchor="ctr"/>
            <a:lstStyle/>
            <a:p>
              <a:pPr>
                <a:defRPr/>
              </a:pPr>
              <a:endParaRPr lang="nl-NL">
                <a:solidFill>
                  <a:srgbClr val="000000"/>
                </a:solidFill>
                <a:ea typeface="+mn-ea"/>
                <a:cs typeface="+mn-cs"/>
              </a:endParaRPr>
            </a:p>
          </p:txBody>
        </p:sp>
        <p:sp>
          <p:nvSpPr>
            <p:cNvPr id="10" name="Line 4"/>
            <p:cNvSpPr>
              <a:spLocks noChangeShapeType="1"/>
            </p:cNvSpPr>
            <p:nvPr/>
          </p:nvSpPr>
          <p:spPr bwMode="auto">
            <a:xfrm>
              <a:off x="131" y="2867"/>
              <a:ext cx="5568" cy="0"/>
            </a:xfrm>
            <a:prstGeom prst="line">
              <a:avLst/>
            </a:prstGeom>
            <a:noFill/>
            <a:ln w="12700">
              <a:noFill/>
              <a:round/>
              <a:headEnd/>
              <a:tailEnd/>
            </a:ln>
          </p:spPr>
          <p:txBody>
            <a:bodyPr wrap="none" lIns="0" tIns="0" rIns="0" bIns="0" anchor="ctr"/>
            <a:lstStyle/>
            <a:p>
              <a:pPr>
                <a:defRPr/>
              </a:pPr>
              <a:endParaRPr lang="nl-NL">
                <a:solidFill>
                  <a:srgbClr val="000000"/>
                </a:solidFill>
                <a:ea typeface="+mn-ea"/>
                <a:cs typeface="+mn-cs"/>
              </a:endParaRPr>
            </a:p>
          </p:txBody>
        </p:sp>
      </p:grpSp>
      <p:sp>
        <p:nvSpPr>
          <p:cNvPr id="11" name="Line 20"/>
          <p:cNvSpPr>
            <a:spLocks noChangeShapeType="1"/>
          </p:cNvSpPr>
          <p:nvPr/>
        </p:nvSpPr>
        <p:spPr bwMode="auto">
          <a:xfrm flipH="1">
            <a:off x="-108522" y="1700808"/>
            <a:ext cx="1" cy="985028"/>
          </a:xfrm>
          <a:prstGeom prst="line">
            <a:avLst/>
          </a:prstGeom>
          <a:noFill/>
          <a:ln w="9525">
            <a:noFill/>
            <a:round/>
            <a:headEnd/>
            <a:tailEnd/>
          </a:ln>
        </p:spPr>
        <p:txBody>
          <a:bodyPr lIns="91438" tIns="45718" rIns="91438" bIns="45718"/>
          <a:lstStyle/>
          <a:p>
            <a:pPr>
              <a:defRPr/>
            </a:pPr>
            <a:endParaRPr lang="nl-NL">
              <a:solidFill>
                <a:srgbClr val="000000"/>
              </a:solidFill>
              <a:ea typeface="+mn-ea"/>
              <a:cs typeface="+mn-cs"/>
            </a:endParaRPr>
          </a:p>
        </p:txBody>
      </p:sp>
      <p:pic>
        <p:nvPicPr>
          <p:cNvPr id="14" name="Afbeelding 13" descr="2015-01-21 AlphaRainbow, Worksheet definitief[3] (dragged).pdf"/>
          <p:cNvPicPr>
            <a:picLocks noChangeAspect="1"/>
          </p:cNvPicPr>
          <p:nvPr/>
        </p:nvPicPr>
        <p:blipFill rotWithShape="1">
          <a:blip r:embed="rId3" cstate="email">
            <a:extLst>
              <a:ext uri="{28A0092B-C50C-407E-A947-70E740481C1C}">
                <a14:useLocalDpi xmlns:a14="http://schemas.microsoft.com/office/drawing/2010/main"/>
              </a:ext>
            </a:extLst>
          </a:blip>
          <a:srcRect l="34936" t="35763" r="50920" b="51033"/>
          <a:stretch/>
        </p:blipFill>
        <p:spPr>
          <a:xfrm>
            <a:off x="1830862" y="2454105"/>
            <a:ext cx="3639514" cy="2401840"/>
          </a:xfrm>
          <a:prstGeom prst="rect">
            <a:avLst/>
          </a:prstGeom>
          <a:noFill/>
          <a:ln w="76200" cmpd="sng">
            <a:solidFill>
              <a:srgbClr val="F79646"/>
            </a:solidFill>
          </a:ln>
        </p:spPr>
      </p:pic>
      <p:sp>
        <p:nvSpPr>
          <p:cNvPr id="17" name="Tekstvak 16"/>
          <p:cNvSpPr txBox="1"/>
          <p:nvPr/>
        </p:nvSpPr>
        <p:spPr>
          <a:xfrm>
            <a:off x="377607" y="379229"/>
            <a:ext cx="7469992"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err="1" smtClean="0">
                <a:solidFill>
                  <a:schemeClr val="bg1"/>
                </a:solidFill>
                <a:latin typeface="TYPOGRAPH PRO Light"/>
                <a:cs typeface="TYPOGRAPH PRO Light"/>
              </a:rPr>
              <a:t>Sommige</a:t>
            </a:r>
            <a:r>
              <a:rPr lang="en-GB" sz="3600" dirty="0" smtClean="0">
                <a:solidFill>
                  <a:schemeClr val="bg1"/>
                </a:solidFill>
                <a:latin typeface="TYPOGRAPH PRO Light"/>
                <a:cs typeface="TYPOGRAPH PRO Light"/>
              </a:rPr>
              <a:t> SOMS </a:t>
            </a:r>
            <a:r>
              <a:rPr lang="en-GB" sz="3600" dirty="0" err="1" smtClean="0">
                <a:solidFill>
                  <a:schemeClr val="bg1"/>
                </a:solidFill>
                <a:latin typeface="TYPOGRAPH PRO Light"/>
                <a:cs typeface="TYPOGRAPH PRO Light"/>
              </a:rPr>
              <a:t>belangrijker</a:t>
            </a:r>
            <a:endParaRPr lang="en-GB" sz="3600" dirty="0" smtClean="0">
              <a:solidFill>
                <a:schemeClr val="bg1"/>
              </a:solidFill>
              <a:latin typeface="TYPOGRAPH PRO Light"/>
              <a:cs typeface="TYPOGRAPH PRO Light"/>
            </a:endParaRPr>
          </a:p>
        </p:txBody>
      </p:sp>
    </p:spTree>
    <p:extLst>
      <p:ext uri="{BB962C8B-B14F-4D97-AF65-F5344CB8AC3E}">
        <p14:creationId xmlns:p14="http://schemas.microsoft.com/office/powerpoint/2010/main" val="2812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descr="2015-01-21 AlphaRainbow, Worksheet definitief[3] (dragged).pdf"/>
          <p:cNvPicPr>
            <a:picLocks noChangeAspect="1"/>
          </p:cNvPicPr>
          <p:nvPr/>
        </p:nvPicPr>
        <p:blipFill rotWithShape="1">
          <a:blip r:embed="rId3" cstate="email">
            <a:extLst>
              <a:ext uri="{28A0092B-C50C-407E-A947-70E740481C1C}">
                <a14:useLocalDpi xmlns:a14="http://schemas.microsoft.com/office/drawing/2010/main"/>
              </a:ext>
            </a:extLst>
          </a:blip>
          <a:srcRect t="15049" b="9030"/>
          <a:stretch/>
        </p:blipFill>
        <p:spPr>
          <a:xfrm>
            <a:off x="164353" y="1411992"/>
            <a:ext cx="8994588" cy="4827655"/>
          </a:xfrm>
          <a:prstGeom prst="rect">
            <a:avLst/>
          </a:prstGeom>
          <a:solidFill>
            <a:srgbClr val="FFFFFF"/>
          </a:solidFill>
        </p:spPr>
      </p:pic>
      <p:sp>
        <p:nvSpPr>
          <p:cNvPr id="37" name="Tijdelijke aanduiding voor dianummer 36"/>
          <p:cNvSpPr>
            <a:spLocks noGrp="1"/>
          </p:cNvSpPr>
          <p:nvPr>
            <p:ph type="sldNum" sz="quarter" idx="12"/>
          </p:nvPr>
        </p:nvSpPr>
        <p:spPr/>
        <p:txBody>
          <a:bodyPr/>
          <a:lstStyle/>
          <a:p>
            <a:fld id="{37F5D7CF-7454-2E4C-8103-4D9E930CEF90}" type="slidenum">
              <a:rPr lang="en-US" smtClean="0"/>
              <a:pPr/>
              <a:t>23</a:t>
            </a:fld>
            <a:endParaRPr lang="en-US" dirty="0"/>
          </a:p>
        </p:txBody>
      </p:sp>
      <p:grpSp>
        <p:nvGrpSpPr>
          <p:cNvPr id="8" name="Group 2"/>
          <p:cNvGrpSpPr>
            <a:grpSpLocks noChangeAspect="1"/>
          </p:cNvGrpSpPr>
          <p:nvPr/>
        </p:nvGrpSpPr>
        <p:grpSpPr bwMode="auto">
          <a:xfrm>
            <a:off x="354422" y="4730313"/>
            <a:ext cx="1332000" cy="30382"/>
            <a:chOff x="131" y="2867"/>
            <a:chExt cx="5568" cy="127"/>
          </a:xfrm>
        </p:grpSpPr>
        <p:sp>
          <p:nvSpPr>
            <p:cNvPr id="9" name="Line 3"/>
            <p:cNvSpPr>
              <a:spLocks noChangeShapeType="1"/>
            </p:cNvSpPr>
            <p:nvPr/>
          </p:nvSpPr>
          <p:spPr bwMode="auto">
            <a:xfrm>
              <a:off x="131" y="2994"/>
              <a:ext cx="5568" cy="0"/>
            </a:xfrm>
            <a:prstGeom prst="line">
              <a:avLst/>
            </a:prstGeom>
            <a:noFill/>
            <a:ln w="12700">
              <a:noFill/>
              <a:round/>
              <a:headEnd/>
              <a:tailEnd/>
            </a:ln>
          </p:spPr>
          <p:txBody>
            <a:bodyPr wrap="none" lIns="0" tIns="0" rIns="0" bIns="0" anchor="ctr"/>
            <a:lstStyle/>
            <a:p>
              <a:pPr>
                <a:defRPr/>
              </a:pPr>
              <a:endParaRPr lang="nl-NL">
                <a:solidFill>
                  <a:srgbClr val="000000"/>
                </a:solidFill>
                <a:ea typeface="+mn-ea"/>
                <a:cs typeface="+mn-cs"/>
              </a:endParaRPr>
            </a:p>
          </p:txBody>
        </p:sp>
        <p:sp>
          <p:nvSpPr>
            <p:cNvPr id="10" name="Line 4"/>
            <p:cNvSpPr>
              <a:spLocks noChangeShapeType="1"/>
            </p:cNvSpPr>
            <p:nvPr/>
          </p:nvSpPr>
          <p:spPr bwMode="auto">
            <a:xfrm>
              <a:off x="131" y="2867"/>
              <a:ext cx="5568" cy="0"/>
            </a:xfrm>
            <a:prstGeom prst="line">
              <a:avLst/>
            </a:prstGeom>
            <a:noFill/>
            <a:ln w="12700">
              <a:noFill/>
              <a:round/>
              <a:headEnd/>
              <a:tailEnd/>
            </a:ln>
          </p:spPr>
          <p:txBody>
            <a:bodyPr wrap="none" lIns="0" tIns="0" rIns="0" bIns="0" anchor="ctr"/>
            <a:lstStyle/>
            <a:p>
              <a:pPr>
                <a:defRPr/>
              </a:pPr>
              <a:endParaRPr lang="nl-NL">
                <a:solidFill>
                  <a:srgbClr val="000000"/>
                </a:solidFill>
                <a:ea typeface="+mn-ea"/>
                <a:cs typeface="+mn-cs"/>
              </a:endParaRPr>
            </a:p>
          </p:txBody>
        </p:sp>
      </p:grpSp>
      <p:sp>
        <p:nvSpPr>
          <p:cNvPr id="11" name="Line 20"/>
          <p:cNvSpPr>
            <a:spLocks noChangeShapeType="1"/>
          </p:cNvSpPr>
          <p:nvPr/>
        </p:nvSpPr>
        <p:spPr bwMode="auto">
          <a:xfrm flipH="1">
            <a:off x="-108522" y="1700808"/>
            <a:ext cx="1" cy="985028"/>
          </a:xfrm>
          <a:prstGeom prst="line">
            <a:avLst/>
          </a:prstGeom>
          <a:noFill/>
          <a:ln w="9525">
            <a:noFill/>
            <a:round/>
            <a:headEnd/>
            <a:tailEnd/>
          </a:ln>
        </p:spPr>
        <p:txBody>
          <a:bodyPr lIns="91438" tIns="45718" rIns="91438" bIns="45718"/>
          <a:lstStyle/>
          <a:p>
            <a:pPr>
              <a:defRPr/>
            </a:pPr>
            <a:endParaRPr lang="nl-NL">
              <a:solidFill>
                <a:srgbClr val="000000"/>
              </a:solidFill>
              <a:ea typeface="+mn-ea"/>
              <a:cs typeface="+mn-cs"/>
            </a:endParaRPr>
          </a:p>
        </p:txBody>
      </p:sp>
      <p:pic>
        <p:nvPicPr>
          <p:cNvPr id="14" name="Afbeelding 13" descr="2015-01-21 AlphaRainbow, Worksheet definitief[3] (dragged).pdf"/>
          <p:cNvPicPr>
            <a:picLocks noChangeAspect="1"/>
          </p:cNvPicPr>
          <p:nvPr/>
        </p:nvPicPr>
        <p:blipFill rotWithShape="1">
          <a:blip r:embed="rId3" cstate="email">
            <a:extLst>
              <a:ext uri="{28A0092B-C50C-407E-A947-70E740481C1C}">
                <a14:useLocalDpi xmlns:a14="http://schemas.microsoft.com/office/drawing/2010/main"/>
              </a:ext>
            </a:extLst>
          </a:blip>
          <a:srcRect l="50462" t="16005" r="34522" b="69759"/>
          <a:stretch/>
        </p:blipFill>
        <p:spPr>
          <a:xfrm>
            <a:off x="1832216" y="1526288"/>
            <a:ext cx="3517659" cy="2357627"/>
          </a:xfrm>
          <a:prstGeom prst="rect">
            <a:avLst/>
          </a:prstGeom>
          <a:noFill/>
          <a:ln w="76200" cmpd="sng">
            <a:solidFill>
              <a:srgbClr val="F79646"/>
            </a:solidFill>
          </a:ln>
        </p:spPr>
      </p:pic>
      <p:sp>
        <p:nvSpPr>
          <p:cNvPr id="17" name="Tekstvak 16"/>
          <p:cNvSpPr txBox="1"/>
          <p:nvPr/>
        </p:nvSpPr>
        <p:spPr>
          <a:xfrm>
            <a:off x="377607" y="379229"/>
            <a:ext cx="5731653"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err="1" smtClean="0">
                <a:solidFill>
                  <a:schemeClr val="bg1"/>
                </a:solidFill>
                <a:latin typeface="TYPOGRAPH PRO Light"/>
                <a:cs typeface="TYPOGRAPH PRO Light"/>
              </a:rPr>
              <a:t>dan</a:t>
            </a:r>
            <a:r>
              <a:rPr lang="en-GB" sz="3600" dirty="0" smtClean="0">
                <a:solidFill>
                  <a:schemeClr val="bg1"/>
                </a:solidFill>
                <a:latin typeface="TYPOGRAPH PRO Light"/>
                <a:cs typeface="TYPOGRAPH PRO Light"/>
              </a:rPr>
              <a:t> </a:t>
            </a:r>
            <a:r>
              <a:rPr lang="en-GB" sz="3600" dirty="0" err="1" smtClean="0">
                <a:solidFill>
                  <a:schemeClr val="bg1"/>
                </a:solidFill>
                <a:latin typeface="TYPOGRAPH PRO Light"/>
                <a:cs typeface="TYPOGRAPH PRO Light"/>
              </a:rPr>
              <a:t>andere</a:t>
            </a:r>
            <a:r>
              <a:rPr lang="en-GB" sz="3600" dirty="0" smtClean="0">
                <a:solidFill>
                  <a:schemeClr val="bg1"/>
                </a:solidFill>
                <a:latin typeface="TYPOGRAPH PRO Light"/>
                <a:cs typeface="TYPOGRAPH PRO Light"/>
              </a:rPr>
              <a:t>…</a:t>
            </a:r>
          </a:p>
        </p:txBody>
      </p:sp>
    </p:spTree>
    <p:extLst>
      <p:ext uri="{BB962C8B-B14F-4D97-AF65-F5344CB8AC3E}">
        <p14:creationId xmlns:p14="http://schemas.microsoft.com/office/powerpoint/2010/main" val="97514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228199" y="1367329"/>
            <a:ext cx="6645898" cy="1766408"/>
          </a:xfrm>
          <a:noFill/>
        </p:spPr>
        <p:txBody>
          <a:bodyPr anchor="ctr"/>
          <a:lstStyle/>
          <a:p>
            <a:r>
              <a:rPr lang="en-GB" sz="3000" dirty="0" err="1" smtClean="0"/>
              <a:t>Prominente</a:t>
            </a:r>
            <a:r>
              <a:rPr lang="en-GB" sz="3000" dirty="0" smtClean="0"/>
              <a:t> </a:t>
            </a:r>
            <a:r>
              <a:rPr lang="en-GB" sz="3000" dirty="0" err="1"/>
              <a:t>d</a:t>
            </a:r>
            <a:r>
              <a:rPr lang="en-GB" sz="3000" dirty="0" err="1" smtClean="0"/>
              <a:t>rijfveren</a:t>
            </a:r>
            <a:r>
              <a:rPr lang="en-GB" sz="3000" dirty="0" smtClean="0"/>
              <a:t> in 2015: </a:t>
            </a:r>
          </a:p>
          <a:p>
            <a:r>
              <a:rPr lang="en-GB" sz="3000" dirty="0" err="1" smtClean="0"/>
              <a:t>Schoonheid</a:t>
            </a:r>
            <a:r>
              <a:rPr lang="en-GB" sz="3000" dirty="0" smtClean="0"/>
              <a:t>, </a:t>
            </a:r>
            <a:r>
              <a:rPr lang="en-GB" sz="3000" dirty="0" err="1" smtClean="0"/>
              <a:t>verbinding</a:t>
            </a:r>
            <a:r>
              <a:rPr lang="en-GB" sz="3000" dirty="0" smtClean="0"/>
              <a:t>, </a:t>
            </a:r>
            <a:r>
              <a:rPr lang="en-GB" sz="3000" dirty="0" err="1" smtClean="0"/>
              <a:t>veiligheid</a:t>
            </a:r>
            <a:r>
              <a:rPr lang="en-GB" sz="3000" dirty="0" smtClean="0"/>
              <a:t>, </a:t>
            </a:r>
            <a:r>
              <a:rPr lang="en-GB" sz="3000" dirty="0" err="1" smtClean="0"/>
              <a:t>nieuwsgierigheid</a:t>
            </a:r>
            <a:r>
              <a:rPr lang="en-GB" sz="3000" dirty="0" smtClean="0"/>
              <a:t>, </a:t>
            </a:r>
            <a:r>
              <a:rPr lang="en-GB" sz="3000" dirty="0" err="1" smtClean="0"/>
              <a:t>structuur</a:t>
            </a:r>
            <a:r>
              <a:rPr lang="en-GB" sz="3000" dirty="0" smtClean="0"/>
              <a:t>, trots. </a:t>
            </a:r>
            <a:endParaRPr lang="en-GB" sz="3000" dirty="0"/>
          </a:p>
        </p:txBody>
      </p:sp>
      <p:pic>
        <p:nvPicPr>
          <p:cNvPr id="2" name="Afbeelding 1" descr="NL_Trisure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6613" y="3312646"/>
            <a:ext cx="1850702" cy="1222897"/>
          </a:xfrm>
          <a:prstGeom prst="rect">
            <a:avLst/>
          </a:prstGeom>
          <a:ln w="25400">
            <a:solidFill>
              <a:schemeClr val="bg1"/>
            </a:solidFill>
          </a:ln>
        </p:spPr>
      </p:pic>
      <p:pic>
        <p:nvPicPr>
          <p:cNvPr id="7" name="Afbeelding 6" descr="NL_Trisure (dragg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6613" y="4751543"/>
            <a:ext cx="1850702" cy="1222897"/>
          </a:xfrm>
          <a:prstGeom prst="rect">
            <a:avLst/>
          </a:prstGeom>
          <a:ln w="25400">
            <a:solidFill>
              <a:schemeClr val="bg1"/>
            </a:solidFill>
          </a:ln>
        </p:spPr>
      </p:pic>
      <p:pic>
        <p:nvPicPr>
          <p:cNvPr id="8" name="Afbeelding 7" descr="NL_Trisure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0414" y="3312646"/>
            <a:ext cx="1850702" cy="1222897"/>
          </a:xfrm>
          <a:prstGeom prst="rect">
            <a:avLst/>
          </a:prstGeom>
          <a:ln w="25400">
            <a:solidFill>
              <a:schemeClr val="bg1"/>
            </a:solidFill>
          </a:ln>
        </p:spPr>
      </p:pic>
      <p:pic>
        <p:nvPicPr>
          <p:cNvPr id="9" name="Afbeelding 8" descr="NL_Trisure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8830" y="4733902"/>
            <a:ext cx="1850702" cy="1222897"/>
          </a:xfrm>
          <a:prstGeom prst="rect">
            <a:avLst/>
          </a:prstGeom>
          <a:ln w="25400">
            <a:solidFill>
              <a:schemeClr val="bg1"/>
            </a:solidFill>
          </a:ln>
        </p:spPr>
      </p:pic>
      <p:pic>
        <p:nvPicPr>
          <p:cNvPr id="10" name="Afbeelding 9" descr="NL_Trisure (dragged).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80157" y="4751543"/>
            <a:ext cx="1850702" cy="1222897"/>
          </a:xfrm>
          <a:prstGeom prst="rect">
            <a:avLst/>
          </a:prstGeom>
          <a:ln w="25400">
            <a:solidFill>
              <a:schemeClr val="bg1"/>
            </a:solidFill>
          </a:ln>
        </p:spPr>
      </p:pic>
      <p:pic>
        <p:nvPicPr>
          <p:cNvPr id="11" name="Afbeelding 10" descr="NL_Trisure (dragged).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88830" y="3312646"/>
            <a:ext cx="1850702" cy="1222897"/>
          </a:xfrm>
          <a:prstGeom prst="rect">
            <a:avLst/>
          </a:prstGeom>
          <a:ln w="25400">
            <a:solidFill>
              <a:schemeClr val="bg1"/>
            </a:solidFill>
          </a:ln>
        </p:spPr>
      </p:pic>
      <p:sp>
        <p:nvSpPr>
          <p:cNvPr id="12" name="Tekstvak 11"/>
          <p:cNvSpPr txBox="1"/>
          <p:nvPr/>
        </p:nvSpPr>
        <p:spPr>
          <a:xfrm>
            <a:off x="5904305" y="6015232"/>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pic>
        <p:nvPicPr>
          <p:cNvPr id="13" name="Afbeelding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14" name="Rechthoek 13"/>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24</a:t>
            </a:fld>
            <a:endParaRPr lang="en-US" dirty="0"/>
          </a:p>
        </p:txBody>
      </p:sp>
    </p:spTree>
    <p:extLst>
      <p:ext uri="{BB962C8B-B14F-4D97-AF65-F5344CB8AC3E}">
        <p14:creationId xmlns:p14="http://schemas.microsoft.com/office/powerpoint/2010/main" val="16718915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NL_Trisure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1586" y="3312646"/>
            <a:ext cx="1850702" cy="1222897"/>
          </a:xfrm>
          <a:prstGeom prst="rect">
            <a:avLst/>
          </a:prstGeom>
          <a:ln w="25400">
            <a:solidFill>
              <a:schemeClr val="bg1"/>
            </a:solidFill>
          </a:ln>
        </p:spPr>
      </p:pic>
      <p:pic>
        <p:nvPicPr>
          <p:cNvPr id="8" name="Afbeelding 7" descr="NL_Trisure (dragg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1548" y="3312646"/>
            <a:ext cx="1850702" cy="1222897"/>
          </a:xfrm>
          <a:prstGeom prst="rect">
            <a:avLst/>
          </a:prstGeom>
          <a:ln w="25400">
            <a:solidFill>
              <a:schemeClr val="bg1"/>
            </a:solidFill>
          </a:ln>
        </p:spPr>
      </p:pic>
      <p:pic>
        <p:nvPicPr>
          <p:cNvPr id="9" name="Afbeelding 8" descr="NL_Trisure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3961" y="4746173"/>
            <a:ext cx="1850702" cy="1222897"/>
          </a:xfrm>
          <a:prstGeom prst="rect">
            <a:avLst/>
          </a:prstGeom>
          <a:ln w="25400">
            <a:solidFill>
              <a:schemeClr val="bg1"/>
            </a:solidFill>
          </a:ln>
        </p:spPr>
      </p:pic>
      <p:pic>
        <p:nvPicPr>
          <p:cNvPr id="11" name="Afbeelding 10" descr="NL_Trisure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1548" y="4710891"/>
            <a:ext cx="1850702" cy="1222897"/>
          </a:xfrm>
          <a:prstGeom prst="rect">
            <a:avLst/>
          </a:prstGeom>
          <a:ln w="25400">
            <a:solidFill>
              <a:schemeClr val="bg1"/>
            </a:solidFill>
          </a:ln>
        </p:spPr>
      </p:pic>
      <p:sp>
        <p:nvSpPr>
          <p:cNvPr id="12" name="Tekstvak 11"/>
          <p:cNvSpPr txBox="1"/>
          <p:nvPr/>
        </p:nvSpPr>
        <p:spPr>
          <a:xfrm>
            <a:off x="5904305" y="6031512"/>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pic>
        <p:nvPicPr>
          <p:cNvPr id="4" name="Afbeelding 3" descr="NL_Trisure (dragged).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71309" y="4724146"/>
            <a:ext cx="1850702" cy="1222897"/>
          </a:xfrm>
          <a:prstGeom prst="rect">
            <a:avLst/>
          </a:prstGeom>
          <a:ln w="25400">
            <a:solidFill>
              <a:schemeClr val="bg1"/>
            </a:solidFill>
          </a:ln>
        </p:spPr>
      </p:pic>
      <p:pic>
        <p:nvPicPr>
          <p:cNvPr id="5" name="Afbeelding 4" descr="NL_Trisure (dragged).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70414" y="3312646"/>
            <a:ext cx="1850702" cy="1222897"/>
          </a:xfrm>
          <a:prstGeom prst="rect">
            <a:avLst/>
          </a:prstGeom>
          <a:ln w="25400">
            <a:solidFill>
              <a:schemeClr val="bg1"/>
            </a:solidFill>
          </a:ln>
        </p:spPr>
      </p:pic>
      <p:sp>
        <p:nvSpPr>
          <p:cNvPr id="13" name="Tekstvak 12"/>
          <p:cNvSpPr txBox="1"/>
          <p:nvPr/>
        </p:nvSpPr>
        <p:spPr>
          <a:xfrm>
            <a:off x="294869" y="59910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sp>
        <p:nvSpPr>
          <p:cNvPr id="14" name="Tekstvak 13"/>
          <p:cNvSpPr txBox="1"/>
          <p:nvPr/>
        </p:nvSpPr>
        <p:spPr>
          <a:xfrm>
            <a:off x="1302506" y="1538303"/>
            <a:ext cx="6431124" cy="1477328"/>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lvl="0" algn="ctr">
              <a:spcBef>
                <a:spcPct val="20000"/>
              </a:spcBef>
            </a:pPr>
            <a:r>
              <a:rPr lang="en-GB" sz="3000" dirty="0" err="1" smtClean="0">
                <a:solidFill>
                  <a:prstClr val="white"/>
                </a:solidFill>
                <a:latin typeface="TYPOGRAPH PRO Light"/>
                <a:cs typeface="TYPOGRAPH PRO Light"/>
              </a:rPr>
              <a:t>Gewenste</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drijfveren</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voor</a:t>
            </a:r>
            <a:r>
              <a:rPr lang="en-GB" sz="3000" dirty="0" smtClean="0">
                <a:solidFill>
                  <a:prstClr val="white"/>
                </a:solidFill>
                <a:latin typeface="TYPOGRAPH PRO Light"/>
                <a:cs typeface="TYPOGRAPH PRO Light"/>
              </a:rPr>
              <a:t> 2030 </a:t>
            </a:r>
            <a:r>
              <a:rPr lang="en-GB" sz="3000" dirty="0" err="1" smtClean="0">
                <a:solidFill>
                  <a:prstClr val="white"/>
                </a:solidFill>
                <a:latin typeface="TYPOGRAPH PRO Light"/>
                <a:cs typeface="TYPOGRAPH PRO Light"/>
              </a:rPr>
              <a:t>Veiligheid</a:t>
            </a:r>
            <a:r>
              <a:rPr lang="en-GB" sz="3000" dirty="0">
                <a:solidFill>
                  <a:prstClr val="white"/>
                </a:solidFill>
                <a:latin typeface="TYPOGRAPH PRO Light"/>
                <a:cs typeface="TYPOGRAPH PRO Light"/>
              </a:rPr>
              <a:t>, </a:t>
            </a:r>
            <a:r>
              <a:rPr lang="en-GB" sz="3000" dirty="0" err="1">
                <a:solidFill>
                  <a:prstClr val="white"/>
                </a:solidFill>
                <a:latin typeface="TYPOGRAPH PRO Light"/>
                <a:cs typeface="TYPOGRAPH PRO Light"/>
              </a:rPr>
              <a:t>verbinding</a:t>
            </a:r>
            <a:r>
              <a:rPr lang="en-GB" sz="3000" dirty="0">
                <a:solidFill>
                  <a:prstClr val="white"/>
                </a:solidFill>
                <a:latin typeface="TYPOGRAPH PRO Light"/>
                <a:cs typeface="TYPOGRAPH PRO Light"/>
              </a:rPr>
              <a:t>, </a:t>
            </a:r>
            <a:r>
              <a:rPr lang="en-GB" sz="3000" dirty="0" err="1">
                <a:solidFill>
                  <a:prstClr val="white"/>
                </a:solidFill>
                <a:latin typeface="TYPOGRAPH PRO Light"/>
                <a:cs typeface="TYPOGRAPH PRO Light"/>
              </a:rPr>
              <a:t>fantasie</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schoonheid</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ontdekken</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plezier</a:t>
            </a:r>
            <a:r>
              <a:rPr lang="en-GB" sz="3000" dirty="0" smtClean="0">
                <a:solidFill>
                  <a:prstClr val="white"/>
                </a:solidFill>
                <a:latin typeface="TYPOGRAPH PRO Light"/>
                <a:cs typeface="TYPOGRAPH PRO Light"/>
              </a:rPr>
              <a:t>.</a:t>
            </a:r>
            <a:endParaRPr lang="en-GB" sz="3000" dirty="0">
              <a:solidFill>
                <a:prstClr val="white"/>
              </a:solidFill>
              <a:latin typeface="TYPOGRAPH PRO Light"/>
              <a:cs typeface="TYPOGRAPH PRO Light"/>
            </a:endParaRPr>
          </a:p>
        </p:txBody>
      </p:sp>
      <p:pic>
        <p:nvPicPr>
          <p:cNvPr id="15" name="Afbeelding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17" name="Rechthoek 16"/>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6" name="Tijdelijke aanduiding voor dianummer 5"/>
          <p:cNvSpPr>
            <a:spLocks noGrp="1"/>
          </p:cNvSpPr>
          <p:nvPr>
            <p:ph type="sldNum" sz="quarter" idx="12"/>
          </p:nvPr>
        </p:nvSpPr>
        <p:spPr/>
        <p:txBody>
          <a:bodyPr/>
          <a:lstStyle/>
          <a:p>
            <a:fld id="{37F5D7CF-7454-2E4C-8103-4D9E930CEF90}" type="slidenum">
              <a:rPr lang="en-US" smtClean="0"/>
              <a:pPr/>
              <a:t>25</a:t>
            </a:fld>
            <a:endParaRPr lang="en-US" dirty="0"/>
          </a:p>
        </p:txBody>
      </p:sp>
    </p:spTree>
    <p:extLst>
      <p:ext uri="{BB962C8B-B14F-4D97-AF65-F5344CB8AC3E}">
        <p14:creationId xmlns:p14="http://schemas.microsoft.com/office/powerpoint/2010/main" val="39821282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9385" y="3082595"/>
            <a:ext cx="1439996" cy="2378035"/>
          </a:xfrm>
          <a:prstGeom prst="rect">
            <a:avLst/>
          </a:prstGeom>
          <a:solidFill>
            <a:srgbClr val="00FF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hthoek 30"/>
          <p:cNvSpPr/>
          <p:nvPr/>
        </p:nvSpPr>
        <p:spPr>
          <a:xfrm>
            <a:off x="7356211" y="3980229"/>
            <a:ext cx="1439996" cy="1480401"/>
          </a:xfrm>
          <a:prstGeom prst="rect">
            <a:avLst/>
          </a:prstGeom>
          <a:solidFill>
            <a:srgbClr val="00FF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Afbeelding 16"/>
          <p:cNvPicPr>
            <a:picLocks noChangeAspect="1"/>
          </p:cNvPicPr>
          <p:nvPr/>
        </p:nvPicPr>
        <p:blipFill>
          <a:blip r:embed="rId2"/>
          <a:stretch>
            <a:fillRect/>
          </a:stretch>
        </p:blipFill>
        <p:spPr>
          <a:xfrm>
            <a:off x="2116500" y="2216077"/>
            <a:ext cx="1439998" cy="1439998"/>
          </a:xfrm>
          <a:prstGeom prst="roundRect">
            <a:avLst>
              <a:gd name="adj" fmla="val 8594"/>
            </a:avLst>
          </a:prstGeom>
          <a:solidFill>
            <a:srgbClr val="FFFFFF">
              <a:shade val="85000"/>
            </a:srgbClr>
          </a:solidFill>
          <a:ln w="25400">
            <a:solidFill>
              <a:srgbClr val="12284C"/>
            </a:solidFill>
          </a:ln>
          <a:effectLst/>
        </p:spPr>
      </p:pic>
      <p:pic>
        <p:nvPicPr>
          <p:cNvPr id="16" name="Afbeelding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385" y="1593760"/>
            <a:ext cx="1439996" cy="1439996"/>
          </a:xfrm>
          <a:prstGeom prst="roundRect">
            <a:avLst>
              <a:gd name="adj" fmla="val 8594"/>
            </a:avLst>
          </a:prstGeom>
          <a:solidFill>
            <a:srgbClr val="FFFFFF">
              <a:shade val="85000"/>
            </a:srgbClr>
          </a:solidFill>
          <a:ln w="25400">
            <a:solidFill>
              <a:srgbClr val="12284C"/>
            </a:solidFill>
          </a:ln>
          <a:effectLst/>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5806" y="2407180"/>
            <a:ext cx="1444816" cy="1440000"/>
          </a:xfrm>
          <a:prstGeom prst="roundRect">
            <a:avLst>
              <a:gd name="adj" fmla="val 8594"/>
            </a:avLst>
          </a:prstGeom>
          <a:solidFill>
            <a:srgbClr val="FFFFFF">
              <a:shade val="85000"/>
            </a:srgbClr>
          </a:solidFill>
          <a:ln w="25400">
            <a:solidFill>
              <a:srgbClr val="12284C"/>
            </a:solidFill>
          </a:ln>
          <a:effectLst/>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2559" y="2445875"/>
            <a:ext cx="1440000" cy="1440000"/>
          </a:xfrm>
          <a:prstGeom prst="roundRect">
            <a:avLst>
              <a:gd name="adj" fmla="val 8594"/>
            </a:avLst>
          </a:prstGeom>
          <a:solidFill>
            <a:srgbClr val="FFFFFF">
              <a:shade val="85000"/>
            </a:srgbClr>
          </a:solidFill>
          <a:ln w="25400">
            <a:solidFill>
              <a:srgbClr val="12284C"/>
            </a:solidFill>
          </a:ln>
          <a:effectLst/>
        </p:spPr>
      </p:pic>
      <p:sp>
        <p:nvSpPr>
          <p:cNvPr id="13" name="Tekstvak 12"/>
          <p:cNvSpPr txBox="1"/>
          <p:nvPr/>
        </p:nvSpPr>
        <p:spPr>
          <a:xfrm>
            <a:off x="294869" y="5991045"/>
            <a:ext cx="2809953"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Online burgerpanel enquête </a:t>
            </a:r>
          </a:p>
        </p:txBody>
      </p:sp>
      <p:sp>
        <p:nvSpPr>
          <p:cNvPr id="7" name="Tekstvak 6"/>
          <p:cNvSpPr txBox="1">
            <a:spLocks noChangeAspect="1"/>
          </p:cNvSpPr>
          <p:nvPr/>
        </p:nvSpPr>
        <p:spPr>
          <a:xfrm>
            <a:off x="502239" y="3714991"/>
            <a:ext cx="1174338" cy="625812"/>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sz="3200" dirty="0" smtClean="0">
                <a:solidFill>
                  <a:srgbClr val="FFFFFF"/>
                </a:solidFill>
                <a:latin typeface="TYPOGRAPH PRO Light"/>
                <a:cs typeface="TYPOGRAPH PRO Light"/>
              </a:rPr>
              <a:t>81 %</a:t>
            </a:r>
          </a:p>
        </p:txBody>
      </p:sp>
      <p:sp>
        <p:nvSpPr>
          <p:cNvPr id="15" name="Tekstvak 14"/>
          <p:cNvSpPr txBox="1"/>
          <p:nvPr/>
        </p:nvSpPr>
        <p:spPr>
          <a:xfrm>
            <a:off x="7361907" y="4155586"/>
            <a:ext cx="1415895" cy="625812"/>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sz="3200" dirty="0" smtClean="0">
                <a:solidFill>
                  <a:srgbClr val="FFFFFF"/>
                </a:solidFill>
                <a:latin typeface="TYPOGRAPH PRO Light"/>
                <a:cs typeface="TYPOGRAPH PRO Light"/>
              </a:rPr>
              <a:t>56 %</a:t>
            </a:r>
          </a:p>
        </p:txBody>
      </p:sp>
      <p:sp>
        <p:nvSpPr>
          <p:cNvPr id="19" name="Tekstvak 18"/>
          <p:cNvSpPr txBox="1"/>
          <p:nvPr/>
        </p:nvSpPr>
        <p:spPr>
          <a:xfrm>
            <a:off x="5519359" y="6027481"/>
            <a:ext cx="2979482" cy="276999"/>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r>
              <a:rPr lang="en-GB" sz="1200" dirty="0" smtClean="0">
                <a:solidFill>
                  <a:schemeClr val="bg1"/>
                </a:solidFill>
                <a:latin typeface="TYPOGRAPH PRO Light"/>
                <a:cs typeface="TYPOGRAPH PRO Light"/>
              </a:rPr>
              <a:t>Top box: (</a:t>
            </a:r>
            <a:r>
              <a:rPr lang="en-GB" sz="1200" dirty="0" err="1" smtClean="0">
                <a:solidFill>
                  <a:schemeClr val="bg1"/>
                </a:solidFill>
                <a:latin typeface="TYPOGRAPH PRO Light"/>
                <a:cs typeface="TYPOGRAPH PRO Light"/>
              </a:rPr>
              <a:t>helemaal</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mee</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eens</a:t>
            </a:r>
            <a:endParaRPr lang="en-GB" sz="500" dirty="0" smtClean="0">
              <a:solidFill>
                <a:schemeClr val="bg1"/>
              </a:solidFill>
              <a:latin typeface="TYPOGRAPH PRO Light"/>
              <a:cs typeface="TYPOGRAPH PRO Light"/>
            </a:endParaRPr>
          </a:p>
        </p:txBody>
      </p:sp>
      <p:pic>
        <p:nvPicPr>
          <p:cNvPr id="20" name="Afbeelding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86367" y="220257"/>
            <a:ext cx="1008000" cy="1008000"/>
          </a:xfrm>
          <a:prstGeom prst="rect">
            <a:avLst/>
          </a:prstGeom>
        </p:spPr>
      </p:pic>
      <p:sp>
        <p:nvSpPr>
          <p:cNvPr id="21" name="Tekstvak 20"/>
          <p:cNvSpPr txBox="1"/>
          <p:nvPr/>
        </p:nvSpPr>
        <p:spPr>
          <a:xfrm>
            <a:off x="319751" y="4867819"/>
            <a:ext cx="1539266"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141943"/>
                </a:solidFill>
                <a:latin typeface="TYPOGRAPH PRO Light"/>
                <a:cs typeface="TYPOGRAPH PRO Light"/>
              </a:rPr>
              <a:t>HISTORISCH</a:t>
            </a:r>
          </a:p>
          <a:p>
            <a:pPr algn="ctr"/>
            <a:r>
              <a:rPr lang="en-GB" sz="1600" dirty="0" smtClean="0">
                <a:solidFill>
                  <a:srgbClr val="141943"/>
                </a:solidFill>
                <a:latin typeface="TYPOGRAPH PRO Light"/>
                <a:cs typeface="TYPOGRAPH PRO Light"/>
              </a:rPr>
              <a:t>KARAKTER</a:t>
            </a:r>
          </a:p>
        </p:txBody>
      </p:sp>
      <p:grpSp>
        <p:nvGrpSpPr>
          <p:cNvPr id="33" name="Groeperen 32"/>
          <p:cNvGrpSpPr/>
          <p:nvPr/>
        </p:nvGrpSpPr>
        <p:grpSpPr>
          <a:xfrm>
            <a:off x="2116502" y="3714991"/>
            <a:ext cx="1439996" cy="1745640"/>
            <a:chOff x="2085827" y="3714991"/>
            <a:chExt cx="1439996" cy="1745640"/>
          </a:xfrm>
        </p:grpSpPr>
        <p:sp>
          <p:nvSpPr>
            <p:cNvPr id="28" name="Rechthoek 27"/>
            <p:cNvSpPr/>
            <p:nvPr/>
          </p:nvSpPr>
          <p:spPr>
            <a:xfrm>
              <a:off x="2085827" y="3714991"/>
              <a:ext cx="1439996" cy="1745640"/>
            </a:xfrm>
            <a:prstGeom prst="rect">
              <a:avLst/>
            </a:prstGeom>
            <a:solidFill>
              <a:srgbClr val="00FF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kstvak 7"/>
            <p:cNvSpPr txBox="1">
              <a:spLocks noChangeAspect="1"/>
            </p:cNvSpPr>
            <p:nvPr/>
          </p:nvSpPr>
          <p:spPr>
            <a:xfrm>
              <a:off x="2176529" y="4053861"/>
              <a:ext cx="1288139" cy="625812"/>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lnSpc>
                  <a:spcPct val="110000"/>
                </a:lnSpc>
              </a:pPr>
              <a:r>
                <a:rPr lang="en-GB" sz="3200" dirty="0" smtClean="0">
                  <a:solidFill>
                    <a:srgbClr val="FFFFFF"/>
                  </a:solidFill>
                  <a:latin typeface="TYPOGRAPH PRO Light"/>
                  <a:cs typeface="TYPOGRAPH PRO Light"/>
                </a:rPr>
                <a:t>63 %</a:t>
              </a:r>
            </a:p>
          </p:txBody>
        </p:sp>
        <p:sp>
          <p:nvSpPr>
            <p:cNvPr id="22" name="Tekstvak 21"/>
            <p:cNvSpPr txBox="1"/>
            <p:nvPr/>
          </p:nvSpPr>
          <p:spPr>
            <a:xfrm>
              <a:off x="2085827" y="4873641"/>
              <a:ext cx="1439995"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141943"/>
                  </a:solidFill>
                  <a:latin typeface="TYPOGRAPH PRO Light"/>
                  <a:cs typeface="TYPOGRAPH PRO Light"/>
                </a:rPr>
                <a:t>WINKEL </a:t>
              </a:r>
              <a:br>
                <a:rPr lang="en-GB" sz="1600" dirty="0" smtClean="0">
                  <a:solidFill>
                    <a:srgbClr val="141943"/>
                  </a:solidFill>
                  <a:latin typeface="TYPOGRAPH PRO Light"/>
                  <a:cs typeface="TYPOGRAPH PRO Light"/>
                </a:rPr>
              </a:br>
              <a:r>
                <a:rPr lang="en-GB" sz="1600" dirty="0" smtClean="0">
                  <a:solidFill>
                    <a:srgbClr val="141943"/>
                  </a:solidFill>
                  <a:latin typeface="TYPOGRAPH PRO Light"/>
                  <a:cs typeface="TYPOGRAPH PRO Light"/>
                </a:rPr>
                <a:t>AANBOD</a:t>
              </a:r>
            </a:p>
          </p:txBody>
        </p:sp>
      </p:grpSp>
      <p:grpSp>
        <p:nvGrpSpPr>
          <p:cNvPr id="14" name="Groeperen 13"/>
          <p:cNvGrpSpPr/>
          <p:nvPr/>
        </p:nvGrpSpPr>
        <p:grpSpPr>
          <a:xfrm>
            <a:off x="3870626" y="3901935"/>
            <a:ext cx="1439996" cy="1558695"/>
            <a:chOff x="3870626" y="3901935"/>
            <a:chExt cx="1439996" cy="1558695"/>
          </a:xfrm>
        </p:grpSpPr>
        <p:sp>
          <p:nvSpPr>
            <p:cNvPr id="29" name="Rechthoek 28"/>
            <p:cNvSpPr/>
            <p:nvPr/>
          </p:nvSpPr>
          <p:spPr>
            <a:xfrm>
              <a:off x="3870626" y="3901935"/>
              <a:ext cx="1439996" cy="1558695"/>
            </a:xfrm>
            <a:prstGeom prst="rect">
              <a:avLst/>
            </a:prstGeom>
            <a:solidFill>
              <a:srgbClr val="00FF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kstvak 8"/>
            <p:cNvSpPr txBox="1"/>
            <p:nvPr/>
          </p:nvSpPr>
          <p:spPr>
            <a:xfrm>
              <a:off x="3940505" y="4155586"/>
              <a:ext cx="1290600" cy="625812"/>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lnSpc>
                  <a:spcPct val="110000"/>
                </a:lnSpc>
              </a:pPr>
              <a:r>
                <a:rPr lang="en-GB" sz="3200" dirty="0" smtClean="0">
                  <a:solidFill>
                    <a:srgbClr val="FFFFFF"/>
                  </a:solidFill>
                  <a:latin typeface="TYPOGRAPH PRO Light"/>
                  <a:cs typeface="TYPOGRAPH PRO Light"/>
                </a:rPr>
                <a:t>58 %</a:t>
              </a:r>
            </a:p>
          </p:txBody>
        </p:sp>
        <p:sp>
          <p:nvSpPr>
            <p:cNvPr id="23" name="Tekstvak 22"/>
            <p:cNvSpPr txBox="1"/>
            <p:nvPr/>
          </p:nvSpPr>
          <p:spPr>
            <a:xfrm>
              <a:off x="3870626" y="4864437"/>
              <a:ext cx="1439996"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141943"/>
                  </a:solidFill>
                  <a:latin typeface="TYPOGRAPH PRO Light"/>
                  <a:cs typeface="TYPOGRAPH PRO Light"/>
                </a:rPr>
                <a:t>SCHOON</a:t>
              </a:r>
            </a:p>
            <a:p>
              <a:pPr algn="ctr"/>
              <a:r>
                <a:rPr lang="en-GB" sz="1600" dirty="0" smtClean="0">
                  <a:solidFill>
                    <a:srgbClr val="141943"/>
                  </a:solidFill>
                  <a:latin typeface="TYPOGRAPH PRO Light"/>
                  <a:cs typeface="TYPOGRAPH PRO Light"/>
                </a:rPr>
                <a:t>VERZORGD</a:t>
              </a:r>
            </a:p>
          </p:txBody>
        </p:sp>
      </p:grpSp>
      <p:grpSp>
        <p:nvGrpSpPr>
          <p:cNvPr id="12" name="Groeperen 11"/>
          <p:cNvGrpSpPr/>
          <p:nvPr/>
        </p:nvGrpSpPr>
        <p:grpSpPr>
          <a:xfrm>
            <a:off x="5622559" y="3942921"/>
            <a:ext cx="1439996" cy="1517709"/>
            <a:chOff x="5505994" y="3942921"/>
            <a:chExt cx="1439996" cy="1517709"/>
          </a:xfrm>
        </p:grpSpPr>
        <p:sp>
          <p:nvSpPr>
            <p:cNvPr id="30" name="Rechthoek 29"/>
            <p:cNvSpPr/>
            <p:nvPr/>
          </p:nvSpPr>
          <p:spPr>
            <a:xfrm>
              <a:off x="5505994" y="3942921"/>
              <a:ext cx="1439996" cy="1517709"/>
            </a:xfrm>
            <a:prstGeom prst="rect">
              <a:avLst/>
            </a:prstGeom>
            <a:solidFill>
              <a:srgbClr val="00FF00">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kstvak 10"/>
            <p:cNvSpPr txBox="1"/>
            <p:nvPr/>
          </p:nvSpPr>
          <p:spPr>
            <a:xfrm>
              <a:off x="5573504" y="4155586"/>
              <a:ext cx="1317682" cy="625812"/>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lnSpc>
                  <a:spcPct val="110000"/>
                </a:lnSpc>
              </a:pPr>
              <a:r>
                <a:rPr lang="en-GB" sz="3200" dirty="0" smtClean="0">
                  <a:solidFill>
                    <a:srgbClr val="FFFFFF"/>
                  </a:solidFill>
                  <a:latin typeface="TYPOGRAPH PRO Light"/>
                  <a:cs typeface="TYPOGRAPH PRO Light"/>
                </a:rPr>
                <a:t>57 %</a:t>
              </a:r>
            </a:p>
          </p:txBody>
        </p:sp>
        <p:sp>
          <p:nvSpPr>
            <p:cNvPr id="24" name="Tekstvak 23"/>
            <p:cNvSpPr txBox="1"/>
            <p:nvPr/>
          </p:nvSpPr>
          <p:spPr>
            <a:xfrm>
              <a:off x="5508786" y="4996831"/>
              <a:ext cx="1437204"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141943"/>
                  </a:solidFill>
                  <a:latin typeface="TYPOGRAPH PRO Light"/>
                  <a:cs typeface="TYPOGRAPH PRO Light"/>
                </a:rPr>
                <a:t>PROMOTIE</a:t>
              </a:r>
            </a:p>
          </p:txBody>
        </p:sp>
      </p:grpSp>
      <p:sp>
        <p:nvSpPr>
          <p:cNvPr id="25" name="Tekstvak 24"/>
          <p:cNvSpPr txBox="1"/>
          <p:nvPr/>
        </p:nvSpPr>
        <p:spPr>
          <a:xfrm>
            <a:off x="7244211" y="4868609"/>
            <a:ext cx="1650156"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141943"/>
                </a:solidFill>
                <a:latin typeface="TYPOGRAPH PRO Light"/>
                <a:cs typeface="TYPOGRAPH PRO Light"/>
              </a:rPr>
              <a:t>VERBINDING</a:t>
            </a:r>
          </a:p>
          <a:p>
            <a:pPr algn="ctr"/>
            <a:r>
              <a:rPr lang="en-GB" sz="1600" dirty="0" smtClean="0">
                <a:solidFill>
                  <a:srgbClr val="141943"/>
                </a:solidFill>
                <a:latin typeface="TYPOGRAPH PRO Light"/>
                <a:cs typeface="TYPOGRAPH PRO Light"/>
              </a:rPr>
              <a:t>MENSEN</a:t>
            </a:r>
          </a:p>
        </p:txBody>
      </p:sp>
      <p:sp>
        <p:nvSpPr>
          <p:cNvPr id="26" name="Rechthoek 25"/>
          <p:cNvSpPr/>
          <p:nvPr/>
        </p:nvSpPr>
        <p:spPr>
          <a:xfrm>
            <a:off x="5823146" y="452127"/>
            <a:ext cx="2080838"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Burgerpanel</a:t>
            </a:r>
            <a:endParaRPr lang="en-GB" sz="1200" dirty="0"/>
          </a:p>
        </p:txBody>
      </p:sp>
      <p:sp>
        <p:nvSpPr>
          <p:cNvPr id="27" name="Tekstvak 26"/>
          <p:cNvSpPr txBox="1"/>
          <p:nvPr/>
        </p:nvSpPr>
        <p:spPr>
          <a:xfrm>
            <a:off x="1327046" y="1392550"/>
            <a:ext cx="6431124" cy="553998"/>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lvl="0" algn="ctr">
              <a:spcBef>
                <a:spcPct val="20000"/>
              </a:spcBef>
            </a:pPr>
            <a:r>
              <a:rPr lang="en-GB" sz="3000" dirty="0" err="1" smtClean="0">
                <a:solidFill>
                  <a:prstClr val="white"/>
                </a:solidFill>
                <a:latin typeface="TYPOGRAPH PRO Light"/>
                <a:cs typeface="TYPOGRAPH PRO Light"/>
              </a:rPr>
              <a:t>Gewenste</a:t>
            </a:r>
            <a:r>
              <a:rPr lang="en-GB" sz="3000" dirty="0" smtClean="0">
                <a:solidFill>
                  <a:prstClr val="white"/>
                </a:solidFill>
                <a:latin typeface="TYPOGRAPH PRO Light"/>
                <a:cs typeface="TYPOGRAPH PRO Light"/>
              </a:rPr>
              <a:t> </a:t>
            </a:r>
            <a:r>
              <a:rPr lang="en-GB" sz="3000" dirty="0" err="1" smtClean="0">
                <a:solidFill>
                  <a:prstClr val="white"/>
                </a:solidFill>
                <a:latin typeface="TYPOGRAPH PRO Light"/>
                <a:cs typeface="TYPOGRAPH PRO Light"/>
              </a:rPr>
              <a:t>verbeteringen</a:t>
            </a:r>
            <a:endParaRPr lang="en-GB" sz="3000" dirty="0">
              <a:solidFill>
                <a:prstClr val="white"/>
              </a:solidFill>
              <a:latin typeface="TYPOGRAPH PRO Light"/>
              <a:cs typeface="TYPOGRAPH PRO Light"/>
            </a:endParaRPr>
          </a:p>
        </p:txBody>
      </p:sp>
      <p:pic>
        <p:nvPicPr>
          <p:cNvPr id="3" name="Afbeelding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67060" y="2479096"/>
            <a:ext cx="1429147"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jdelijke aanduiding voor dianummer 9"/>
          <p:cNvSpPr>
            <a:spLocks noGrp="1"/>
          </p:cNvSpPr>
          <p:nvPr>
            <p:ph type="sldNum" sz="quarter" idx="12"/>
          </p:nvPr>
        </p:nvSpPr>
        <p:spPr/>
        <p:txBody>
          <a:bodyPr/>
          <a:lstStyle/>
          <a:p>
            <a:fld id="{37F5D7CF-7454-2E4C-8103-4D9E930CEF90}" type="slidenum">
              <a:rPr lang="en-US" smtClean="0"/>
              <a:pPr/>
              <a:t>26</a:t>
            </a:fld>
            <a:endParaRPr lang="en-US" dirty="0"/>
          </a:p>
        </p:txBody>
      </p:sp>
    </p:spTree>
    <p:extLst>
      <p:ext uri="{BB962C8B-B14F-4D97-AF65-F5344CB8AC3E}">
        <p14:creationId xmlns:p14="http://schemas.microsoft.com/office/powerpoint/2010/main" val="38569942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1314668" y="1607538"/>
            <a:ext cx="1619999" cy="2760970"/>
          </a:xfrm>
          <a:prstGeom prst="rect">
            <a:avLst/>
          </a:prstGeom>
          <a:solidFill>
            <a:schemeClr val="accent6">
              <a:lumMod val="75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hthoek 20"/>
          <p:cNvSpPr/>
          <p:nvPr/>
        </p:nvSpPr>
        <p:spPr>
          <a:xfrm>
            <a:off x="1314668" y="1374361"/>
            <a:ext cx="1619999" cy="208632"/>
          </a:xfrm>
          <a:prstGeom prst="rect">
            <a:avLst/>
          </a:prstGeom>
          <a:solidFill>
            <a:srgbClr val="00FF00">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hthoek 21"/>
          <p:cNvSpPr/>
          <p:nvPr/>
        </p:nvSpPr>
        <p:spPr>
          <a:xfrm>
            <a:off x="1314668" y="4388469"/>
            <a:ext cx="1619999" cy="1066026"/>
          </a:xfrm>
          <a:prstGeom prst="rect">
            <a:avLst/>
          </a:prstGeom>
          <a:solidFill>
            <a:srgbClr val="FF000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Subtitel 2"/>
          <p:cNvSpPr>
            <a:spLocks noGrp="1"/>
          </p:cNvSpPr>
          <p:nvPr>
            <p:ph type="subTitle" idx="1"/>
          </p:nvPr>
        </p:nvSpPr>
        <p:spPr>
          <a:xfrm>
            <a:off x="3202014" y="1392768"/>
            <a:ext cx="4737154" cy="4061727"/>
          </a:xfrm>
        </p:spPr>
        <p:txBody>
          <a:bodyPr anchor="ctr"/>
          <a:lstStyle/>
          <a:p>
            <a:pPr algn="l"/>
            <a:r>
              <a:rPr lang="en-GB" sz="3600" dirty="0" err="1" smtClean="0"/>
              <a:t>Ondernemers</a:t>
            </a:r>
            <a:r>
              <a:rPr lang="en-GB" sz="3600" dirty="0" smtClean="0"/>
              <a:t> </a:t>
            </a:r>
            <a:r>
              <a:rPr lang="en-GB" sz="3600" dirty="0" err="1" smtClean="0"/>
              <a:t>raden</a:t>
            </a:r>
            <a:r>
              <a:rPr lang="en-GB" sz="3600" dirty="0" smtClean="0"/>
              <a:t> de </a:t>
            </a:r>
            <a:r>
              <a:rPr lang="en-GB" sz="3600" dirty="0" err="1" smtClean="0"/>
              <a:t>binnenstad</a:t>
            </a:r>
            <a:r>
              <a:rPr lang="en-GB" sz="3600" dirty="0" smtClean="0"/>
              <a:t> met </a:t>
            </a:r>
            <a:r>
              <a:rPr lang="en-GB" sz="3600" dirty="0" err="1" smtClean="0"/>
              <a:t>gemiddeld</a:t>
            </a:r>
            <a:r>
              <a:rPr lang="en-GB" sz="3600" dirty="0" smtClean="0"/>
              <a:t> </a:t>
            </a:r>
            <a:r>
              <a:rPr lang="en-GB" sz="3600" dirty="0" err="1" smtClean="0"/>
              <a:t>een</a:t>
            </a:r>
            <a:r>
              <a:rPr lang="en-GB" sz="3600" dirty="0" smtClean="0"/>
              <a:t> 6,8 </a:t>
            </a:r>
            <a:r>
              <a:rPr lang="en-GB" sz="3600" dirty="0" err="1" smtClean="0"/>
              <a:t>niet</a:t>
            </a:r>
            <a:r>
              <a:rPr lang="en-GB" sz="3600" dirty="0" smtClean="0"/>
              <a:t> </a:t>
            </a:r>
            <a:r>
              <a:rPr lang="en-GB" sz="3600" dirty="0" err="1" smtClean="0"/>
              <a:t>sterk</a:t>
            </a:r>
            <a:r>
              <a:rPr lang="en-GB" sz="3600" dirty="0" smtClean="0"/>
              <a:t> </a:t>
            </a:r>
            <a:r>
              <a:rPr lang="en-GB" sz="3600" dirty="0" err="1" smtClean="0"/>
              <a:t>aan</a:t>
            </a:r>
            <a:r>
              <a:rPr lang="en-GB" sz="3600" dirty="0" smtClean="0"/>
              <a:t> </a:t>
            </a:r>
            <a:r>
              <a:rPr lang="en-GB" sz="3600" dirty="0" err="1" smtClean="0"/>
              <a:t>om</a:t>
            </a:r>
            <a:r>
              <a:rPr lang="en-GB" sz="3600" dirty="0" smtClean="0"/>
              <a:t> </a:t>
            </a:r>
            <a:br>
              <a:rPr lang="en-GB" sz="3600" dirty="0" smtClean="0"/>
            </a:br>
            <a:r>
              <a:rPr lang="en-GB" sz="3600" dirty="0" err="1" smtClean="0"/>
              <a:t>te</a:t>
            </a:r>
            <a:r>
              <a:rPr lang="en-GB" sz="3600" dirty="0" smtClean="0"/>
              <a:t> </a:t>
            </a:r>
            <a:r>
              <a:rPr lang="en-GB" sz="3600" dirty="0" err="1" smtClean="0"/>
              <a:t>ondernemen</a:t>
            </a:r>
            <a:endParaRPr lang="en-GB" sz="3600" dirty="0"/>
          </a:p>
        </p:txBody>
      </p:sp>
      <p:sp>
        <p:nvSpPr>
          <p:cNvPr id="8" name="Tekstvak 7"/>
          <p:cNvSpPr txBox="1">
            <a:spLocks noChangeAspect="1"/>
          </p:cNvSpPr>
          <p:nvPr/>
        </p:nvSpPr>
        <p:spPr>
          <a:xfrm>
            <a:off x="1314668" y="4622311"/>
            <a:ext cx="1620000" cy="625812"/>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sz="3200" dirty="0" smtClean="0">
                <a:solidFill>
                  <a:srgbClr val="FFFFFF"/>
                </a:solidFill>
                <a:latin typeface="TYPOGRAPH PRO Light"/>
                <a:cs typeface="TYPOGRAPH PRO Light"/>
              </a:rPr>
              <a:t>27%</a:t>
            </a:r>
          </a:p>
        </p:txBody>
      </p:sp>
      <p:sp>
        <p:nvSpPr>
          <p:cNvPr id="12" name="Tekstvak 11"/>
          <p:cNvSpPr txBox="1"/>
          <p:nvPr/>
        </p:nvSpPr>
        <p:spPr>
          <a:xfrm>
            <a:off x="498849" y="5991045"/>
            <a:ext cx="2402004"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Ondernemers enquête </a:t>
            </a:r>
          </a:p>
        </p:txBody>
      </p:sp>
      <p:sp>
        <p:nvSpPr>
          <p:cNvPr id="14" name="Tekstvak 13"/>
          <p:cNvSpPr txBox="1">
            <a:spLocks noChangeAspect="1"/>
          </p:cNvSpPr>
          <p:nvPr/>
        </p:nvSpPr>
        <p:spPr>
          <a:xfrm>
            <a:off x="1301910" y="2702793"/>
            <a:ext cx="1645028" cy="625812"/>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sz="3200" dirty="0" smtClean="0">
                <a:solidFill>
                  <a:srgbClr val="FFFFFF"/>
                </a:solidFill>
                <a:latin typeface="TYPOGRAPH PRO Light"/>
                <a:cs typeface="TYPOGRAPH PRO Light"/>
              </a:rPr>
              <a:t>68%</a:t>
            </a:r>
          </a:p>
        </p:txBody>
      </p:sp>
      <p:sp>
        <p:nvSpPr>
          <p:cNvPr id="16" name="Tekstvak 15"/>
          <p:cNvSpPr txBox="1">
            <a:spLocks noChangeAspect="1"/>
          </p:cNvSpPr>
          <p:nvPr/>
        </p:nvSpPr>
        <p:spPr>
          <a:xfrm>
            <a:off x="1314669" y="1267129"/>
            <a:ext cx="1619998" cy="392415"/>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dirty="0" smtClean="0">
                <a:solidFill>
                  <a:srgbClr val="141943"/>
                </a:solidFill>
                <a:latin typeface="TYPOGRAPH PRO Light"/>
                <a:cs typeface="TYPOGRAPH PRO Light"/>
              </a:rPr>
              <a:t>5%</a:t>
            </a:r>
          </a:p>
        </p:txBody>
      </p:sp>
      <p:sp>
        <p:nvSpPr>
          <p:cNvPr id="18" name="Tekstvak 17"/>
          <p:cNvSpPr txBox="1">
            <a:spLocks/>
          </p:cNvSpPr>
          <p:nvPr/>
        </p:nvSpPr>
        <p:spPr>
          <a:xfrm>
            <a:off x="2934667" y="5572336"/>
            <a:ext cx="1440000" cy="392415"/>
          </a:xfrm>
          <a:prstGeom prst="rect">
            <a:avLst/>
          </a:prstGeom>
          <a:solidFill>
            <a:srgbClr val="FF0000">
              <a:alpha val="90000"/>
            </a:srgbClr>
          </a:solid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dirty="0" smtClean="0">
                <a:solidFill>
                  <a:srgbClr val="FFFFFF"/>
                </a:solidFill>
                <a:latin typeface="TYPOGRAPH PRO Light"/>
                <a:cs typeface="TYPOGRAPH PRO Light"/>
              </a:rPr>
              <a:t>score &lt;7</a:t>
            </a:r>
          </a:p>
        </p:txBody>
      </p:sp>
      <p:sp>
        <p:nvSpPr>
          <p:cNvPr id="19" name="Tekstvak 18"/>
          <p:cNvSpPr txBox="1">
            <a:spLocks/>
          </p:cNvSpPr>
          <p:nvPr/>
        </p:nvSpPr>
        <p:spPr>
          <a:xfrm>
            <a:off x="4637685" y="5572336"/>
            <a:ext cx="1440000" cy="392415"/>
          </a:xfrm>
          <a:prstGeom prst="rect">
            <a:avLst/>
          </a:prstGeom>
          <a:solidFill>
            <a:schemeClr val="accent6">
              <a:lumMod val="75000"/>
              <a:alpha val="90000"/>
            </a:schemeClr>
          </a:solid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dirty="0" smtClean="0">
                <a:solidFill>
                  <a:srgbClr val="FFFFFF"/>
                </a:solidFill>
                <a:latin typeface="TYPOGRAPH PRO Light"/>
                <a:cs typeface="TYPOGRAPH PRO Light"/>
              </a:rPr>
              <a:t>7-8</a:t>
            </a:r>
          </a:p>
        </p:txBody>
      </p:sp>
      <p:sp>
        <p:nvSpPr>
          <p:cNvPr id="20" name="Tekstvak 19"/>
          <p:cNvSpPr txBox="1">
            <a:spLocks/>
          </p:cNvSpPr>
          <p:nvPr/>
        </p:nvSpPr>
        <p:spPr>
          <a:xfrm>
            <a:off x="6349248" y="5582478"/>
            <a:ext cx="1440000" cy="392415"/>
          </a:xfrm>
          <a:prstGeom prst="rect">
            <a:avLst/>
          </a:prstGeom>
          <a:solidFill>
            <a:srgbClr val="00FF00">
              <a:alpha val="90000"/>
            </a:srgbClr>
          </a:solidFill>
          <a:ln>
            <a:noFill/>
          </a:ln>
          <a:effectLst>
            <a:outerShdw blurRad="50800" dist="38100" dir="5400000" algn="t" rotWithShape="0">
              <a:prstClr val="black">
                <a:alpha val="40000"/>
              </a:prstClr>
            </a:outerShdw>
          </a:effectLst>
        </p:spPr>
        <p:txBody>
          <a:bodyPr wrap="square" rtlCol="0" anchor="ctr">
            <a:spAutoFit/>
          </a:bodyPr>
          <a:lstStyle/>
          <a:p>
            <a:pPr algn="ctr">
              <a:lnSpc>
                <a:spcPct val="110000"/>
              </a:lnSpc>
            </a:pPr>
            <a:r>
              <a:rPr lang="en-GB" dirty="0" smtClean="0">
                <a:solidFill>
                  <a:srgbClr val="FFFFFF"/>
                </a:solidFill>
                <a:latin typeface="TYPOGRAPH PRO Light"/>
                <a:cs typeface="TYPOGRAPH PRO Light"/>
              </a:rPr>
              <a:t>9-10</a:t>
            </a:r>
          </a:p>
        </p:txBody>
      </p:sp>
      <p:pic>
        <p:nvPicPr>
          <p:cNvPr id="13" name="Afbeelding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1271" y="209213"/>
            <a:ext cx="1008000" cy="1008000"/>
          </a:xfrm>
          <a:prstGeom prst="rect">
            <a:avLst/>
          </a:prstGeom>
        </p:spPr>
      </p:pic>
      <p:sp>
        <p:nvSpPr>
          <p:cNvPr id="15" name="Rechthoek 14"/>
          <p:cNvSpPr/>
          <p:nvPr/>
        </p:nvSpPr>
        <p:spPr>
          <a:xfrm>
            <a:off x="5588002" y="373727"/>
            <a:ext cx="2315982"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Ondernemers</a:t>
            </a:r>
            <a:endParaRPr lang="en-GB" sz="12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27</a:t>
            </a:fld>
            <a:endParaRPr lang="en-US" dirty="0"/>
          </a:p>
        </p:txBody>
      </p:sp>
    </p:spTree>
    <p:extLst>
      <p:ext uri="{BB962C8B-B14F-4D97-AF65-F5344CB8AC3E}">
        <p14:creationId xmlns:p14="http://schemas.microsoft.com/office/powerpoint/2010/main" val="35650865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32780" y="1388563"/>
            <a:ext cx="6439620" cy="1859387"/>
          </a:xfrm>
        </p:spPr>
        <p:txBody>
          <a:bodyPr anchor="ctr"/>
          <a:lstStyle/>
          <a:p>
            <a:r>
              <a:rPr lang="en-GB" sz="3600" dirty="0" err="1" smtClean="0"/>
              <a:t>Aspecten</a:t>
            </a:r>
            <a:r>
              <a:rPr lang="en-GB" sz="3600" dirty="0" smtClean="0"/>
              <a:t> die </a:t>
            </a:r>
            <a:r>
              <a:rPr lang="en-GB" sz="3600" b="1" dirty="0" err="1" smtClean="0"/>
              <a:t>goed</a:t>
            </a:r>
            <a:r>
              <a:rPr lang="en-GB" sz="3600" dirty="0" smtClean="0"/>
              <a:t> </a:t>
            </a:r>
            <a:r>
              <a:rPr lang="en-GB" sz="3600" dirty="0" err="1" smtClean="0"/>
              <a:t>beoordeeld</a:t>
            </a:r>
            <a:r>
              <a:rPr lang="en-GB" sz="3600" dirty="0" smtClean="0"/>
              <a:t> </a:t>
            </a:r>
            <a:r>
              <a:rPr lang="en-GB" sz="3600" dirty="0" err="1" smtClean="0"/>
              <a:t>worden</a:t>
            </a:r>
            <a:r>
              <a:rPr lang="en-GB" sz="3600" dirty="0" smtClean="0"/>
              <a:t> </a:t>
            </a:r>
            <a:r>
              <a:rPr lang="en-GB" sz="3600" dirty="0" err="1" smtClean="0"/>
              <a:t>zijn</a:t>
            </a:r>
            <a:endParaRPr lang="en-GB" sz="3600" dirty="0"/>
          </a:p>
        </p:txBody>
      </p:sp>
      <p:sp>
        <p:nvSpPr>
          <p:cNvPr id="9" name="Ovaal 8"/>
          <p:cNvSpPr/>
          <p:nvPr/>
        </p:nvSpPr>
        <p:spPr>
          <a:xfrm>
            <a:off x="412327" y="3213999"/>
            <a:ext cx="1894919" cy="1778327"/>
          </a:xfrm>
          <a:prstGeom prst="ellipse">
            <a:avLst/>
          </a:prstGeom>
          <a:solidFill>
            <a:srgbClr val="008000">
              <a:alpha val="75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kstvak 9"/>
          <p:cNvSpPr txBox="1"/>
          <p:nvPr/>
        </p:nvSpPr>
        <p:spPr>
          <a:xfrm>
            <a:off x="675323" y="3250382"/>
            <a:ext cx="1414215"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7,9</a:t>
            </a:r>
            <a:endParaRPr lang="en-GB" sz="2400" dirty="0" smtClean="0">
              <a:solidFill>
                <a:srgbClr val="FFFFFF"/>
              </a:solidFill>
              <a:latin typeface="TYPOGRAPH PRO Light"/>
              <a:cs typeface="TYPOGRAPH PRO Light"/>
            </a:endParaRPr>
          </a:p>
        </p:txBody>
      </p:sp>
      <p:sp>
        <p:nvSpPr>
          <p:cNvPr id="11" name="Tekstvak 10"/>
          <p:cNvSpPr txBox="1"/>
          <p:nvPr/>
        </p:nvSpPr>
        <p:spPr>
          <a:xfrm>
            <a:off x="556174" y="4141780"/>
            <a:ext cx="1660362" cy="64633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smtClean="0">
                <a:solidFill>
                  <a:srgbClr val="FFFFFF"/>
                </a:solidFill>
                <a:latin typeface="TYPOGRAPH PRO Light"/>
                <a:cs typeface="TYPOGRAPH PRO Light"/>
              </a:rPr>
              <a:t>HISTORISCH</a:t>
            </a:r>
          </a:p>
          <a:p>
            <a:pPr algn="ctr"/>
            <a:r>
              <a:rPr lang="en-GB" dirty="0" smtClean="0">
                <a:solidFill>
                  <a:srgbClr val="FFFFFF"/>
                </a:solidFill>
                <a:latin typeface="TYPOGRAPH PRO Light"/>
                <a:cs typeface="TYPOGRAPH PRO Light"/>
              </a:rPr>
              <a:t>KARAKTER</a:t>
            </a:r>
          </a:p>
        </p:txBody>
      </p:sp>
      <p:sp>
        <p:nvSpPr>
          <p:cNvPr id="12" name="Ovaal 11"/>
          <p:cNvSpPr/>
          <p:nvPr/>
        </p:nvSpPr>
        <p:spPr>
          <a:xfrm>
            <a:off x="2567959" y="3247951"/>
            <a:ext cx="1894919" cy="1778327"/>
          </a:xfrm>
          <a:prstGeom prst="ellipse">
            <a:avLst/>
          </a:prstGeom>
          <a:solidFill>
            <a:srgbClr val="008000">
              <a:alpha val="74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2806107" y="3364102"/>
            <a:ext cx="142421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7,6</a:t>
            </a:r>
            <a:endParaRPr lang="en-GB" sz="2400" dirty="0" smtClean="0">
              <a:solidFill>
                <a:srgbClr val="FFFFFF"/>
              </a:solidFill>
              <a:latin typeface="TYPOGRAPH PRO Light"/>
              <a:cs typeface="TYPOGRAPH PRO Light"/>
            </a:endParaRPr>
          </a:p>
        </p:txBody>
      </p:sp>
      <p:sp>
        <p:nvSpPr>
          <p:cNvPr id="14" name="Tekstvak 13"/>
          <p:cNvSpPr txBox="1"/>
          <p:nvPr/>
        </p:nvSpPr>
        <p:spPr>
          <a:xfrm>
            <a:off x="2567958" y="4390883"/>
            <a:ext cx="1894920" cy="40011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FFFFFF"/>
                </a:solidFill>
                <a:latin typeface="TYPOGRAPH PRO Light"/>
                <a:cs typeface="TYPOGRAPH PRO Light"/>
              </a:rPr>
              <a:t>UIT ETEN</a:t>
            </a:r>
          </a:p>
        </p:txBody>
      </p:sp>
      <p:sp>
        <p:nvSpPr>
          <p:cNvPr id="15" name="Ovaal 14"/>
          <p:cNvSpPr/>
          <p:nvPr/>
        </p:nvSpPr>
        <p:spPr>
          <a:xfrm>
            <a:off x="4750051" y="3217572"/>
            <a:ext cx="1894919" cy="1778327"/>
          </a:xfrm>
          <a:prstGeom prst="ellipse">
            <a:avLst/>
          </a:prstGeom>
          <a:solidFill>
            <a:srgbClr val="008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kstvak 15"/>
          <p:cNvSpPr txBox="1"/>
          <p:nvPr/>
        </p:nvSpPr>
        <p:spPr>
          <a:xfrm>
            <a:off x="4968353" y="3413091"/>
            <a:ext cx="142421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7,6</a:t>
            </a:r>
            <a:endParaRPr lang="en-GB" sz="2400" dirty="0" smtClean="0">
              <a:solidFill>
                <a:srgbClr val="FFFFFF"/>
              </a:solidFill>
              <a:latin typeface="TYPOGRAPH PRO Light"/>
              <a:cs typeface="TYPOGRAPH PRO Light"/>
            </a:endParaRPr>
          </a:p>
        </p:txBody>
      </p:sp>
      <p:sp>
        <p:nvSpPr>
          <p:cNvPr id="17" name="Tekstvak 16"/>
          <p:cNvSpPr txBox="1"/>
          <p:nvPr/>
        </p:nvSpPr>
        <p:spPr>
          <a:xfrm>
            <a:off x="4750049" y="4360504"/>
            <a:ext cx="1894919" cy="40011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FFFFFF"/>
                </a:solidFill>
                <a:latin typeface="TYPOGRAPH PRO Light"/>
                <a:cs typeface="TYPOGRAPH PRO Light"/>
              </a:rPr>
              <a:t>CULTUUR</a:t>
            </a:r>
          </a:p>
        </p:txBody>
      </p:sp>
      <p:sp>
        <p:nvSpPr>
          <p:cNvPr id="18" name="Ovaal 17"/>
          <p:cNvSpPr/>
          <p:nvPr/>
        </p:nvSpPr>
        <p:spPr>
          <a:xfrm>
            <a:off x="6905683" y="3208436"/>
            <a:ext cx="1894919" cy="1778327"/>
          </a:xfrm>
          <a:prstGeom prst="ellipse">
            <a:avLst/>
          </a:prstGeom>
          <a:solidFill>
            <a:srgbClr val="0080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kstvak 18"/>
          <p:cNvSpPr txBox="1"/>
          <p:nvPr/>
        </p:nvSpPr>
        <p:spPr>
          <a:xfrm>
            <a:off x="7193754" y="3403955"/>
            <a:ext cx="144345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7,5</a:t>
            </a:r>
            <a:endParaRPr lang="en-GB" sz="2400" dirty="0" smtClean="0">
              <a:solidFill>
                <a:srgbClr val="FFFFFF"/>
              </a:solidFill>
              <a:latin typeface="TYPOGRAPH PRO Light"/>
              <a:cs typeface="TYPOGRAPH PRO Light"/>
            </a:endParaRPr>
          </a:p>
        </p:txBody>
      </p:sp>
      <p:sp>
        <p:nvSpPr>
          <p:cNvPr id="20" name="Tekstvak 19"/>
          <p:cNvSpPr txBox="1"/>
          <p:nvPr/>
        </p:nvSpPr>
        <p:spPr>
          <a:xfrm>
            <a:off x="6905683" y="4311685"/>
            <a:ext cx="1894918" cy="40011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2000" dirty="0" smtClean="0">
                <a:solidFill>
                  <a:srgbClr val="FFFFFF"/>
                </a:solidFill>
                <a:latin typeface="TYPOGRAPH PRO Light"/>
                <a:cs typeface="TYPOGRAPH PRO Light"/>
              </a:rPr>
              <a:t>SFEER</a:t>
            </a:r>
          </a:p>
        </p:txBody>
      </p:sp>
      <p:sp>
        <p:nvSpPr>
          <p:cNvPr id="23" name="Tekstvak 22"/>
          <p:cNvSpPr txBox="1"/>
          <p:nvPr/>
        </p:nvSpPr>
        <p:spPr>
          <a:xfrm>
            <a:off x="498849" y="5991045"/>
            <a:ext cx="2402004"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Ondernemers enquête </a:t>
            </a:r>
          </a:p>
        </p:txBody>
      </p:sp>
      <p:pic>
        <p:nvPicPr>
          <p:cNvPr id="21" name="Afbeelding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1271" y="209213"/>
            <a:ext cx="1008000" cy="1008000"/>
          </a:xfrm>
          <a:prstGeom prst="rect">
            <a:avLst/>
          </a:prstGeom>
        </p:spPr>
      </p:pic>
      <p:sp>
        <p:nvSpPr>
          <p:cNvPr id="24" name="Rechthoek 23"/>
          <p:cNvSpPr/>
          <p:nvPr/>
        </p:nvSpPr>
        <p:spPr>
          <a:xfrm>
            <a:off x="5588002" y="373727"/>
            <a:ext cx="2315982"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Ondernemers</a:t>
            </a:r>
            <a:endParaRPr lang="en-GB" sz="12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28</a:t>
            </a:fld>
            <a:endParaRPr lang="en-US" dirty="0"/>
          </a:p>
        </p:txBody>
      </p:sp>
    </p:spTree>
    <p:extLst>
      <p:ext uri="{BB962C8B-B14F-4D97-AF65-F5344CB8AC3E}">
        <p14:creationId xmlns:p14="http://schemas.microsoft.com/office/powerpoint/2010/main" val="32614271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CP met gelu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53548"/>
            <a:ext cx="9257625" cy="5207414"/>
          </a:xfrm>
          <a:prstGeom prst="rect">
            <a:avLst/>
          </a:prstGeom>
        </p:spPr>
      </p:pic>
      <p:sp>
        <p:nvSpPr>
          <p:cNvPr id="4" name="Tijdelijke aanduiding voor dianummer 3"/>
          <p:cNvSpPr>
            <a:spLocks noGrp="1"/>
          </p:cNvSpPr>
          <p:nvPr>
            <p:ph type="sldNum" sz="quarter" idx="12"/>
          </p:nvPr>
        </p:nvSpPr>
        <p:spPr/>
        <p:txBody>
          <a:bodyPr/>
          <a:lstStyle/>
          <a:p>
            <a:fld id="{37F5D7CF-7454-2E4C-8103-4D9E930CEF90}"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spTree>
    <p:extLst>
      <p:ext uri="{BB962C8B-B14F-4D97-AF65-F5344CB8AC3E}">
        <p14:creationId xmlns:p14="http://schemas.microsoft.com/office/powerpoint/2010/main" val="1657498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32780" y="1388564"/>
            <a:ext cx="6439620" cy="1380812"/>
          </a:xfrm>
        </p:spPr>
        <p:txBody>
          <a:bodyPr anchor="ctr"/>
          <a:lstStyle/>
          <a:p>
            <a:r>
              <a:rPr lang="en-GB" sz="3600" dirty="0" err="1" smtClean="0"/>
              <a:t>Aspecten</a:t>
            </a:r>
            <a:r>
              <a:rPr lang="en-GB" sz="3600" dirty="0" smtClean="0"/>
              <a:t> die </a:t>
            </a:r>
            <a:r>
              <a:rPr lang="en-GB" sz="3600" b="1" dirty="0" err="1" smtClean="0"/>
              <a:t>voldoende</a:t>
            </a:r>
            <a:r>
              <a:rPr lang="en-GB" sz="3600" dirty="0" smtClean="0"/>
              <a:t> </a:t>
            </a:r>
            <a:r>
              <a:rPr lang="en-GB" sz="3600" dirty="0" err="1" smtClean="0"/>
              <a:t>beoordeeld</a:t>
            </a:r>
            <a:r>
              <a:rPr lang="en-GB" sz="3600" dirty="0" smtClean="0"/>
              <a:t> </a:t>
            </a:r>
            <a:r>
              <a:rPr lang="en-GB" sz="3600" dirty="0" err="1" smtClean="0"/>
              <a:t>worden</a:t>
            </a:r>
            <a:r>
              <a:rPr lang="en-GB" sz="3600" dirty="0" smtClean="0"/>
              <a:t> </a:t>
            </a:r>
            <a:r>
              <a:rPr lang="en-GB" sz="3600" dirty="0" err="1" smtClean="0"/>
              <a:t>zijn</a:t>
            </a:r>
            <a:endParaRPr lang="en-GB" sz="3600" dirty="0"/>
          </a:p>
        </p:txBody>
      </p:sp>
      <p:sp>
        <p:nvSpPr>
          <p:cNvPr id="32" name="Tekstvak 31"/>
          <p:cNvSpPr txBox="1"/>
          <p:nvPr/>
        </p:nvSpPr>
        <p:spPr>
          <a:xfrm>
            <a:off x="498849" y="5991045"/>
            <a:ext cx="2402004"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Ondernemers enquête </a:t>
            </a:r>
          </a:p>
        </p:txBody>
      </p:sp>
      <p:pic>
        <p:nvPicPr>
          <p:cNvPr id="33" name="Afbeelding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1271" y="209213"/>
            <a:ext cx="1008000" cy="1008000"/>
          </a:xfrm>
          <a:prstGeom prst="rect">
            <a:avLst/>
          </a:prstGeom>
        </p:spPr>
      </p:pic>
      <p:sp>
        <p:nvSpPr>
          <p:cNvPr id="34" name="Rechthoek 33"/>
          <p:cNvSpPr/>
          <p:nvPr/>
        </p:nvSpPr>
        <p:spPr>
          <a:xfrm>
            <a:off x="5588002" y="373727"/>
            <a:ext cx="2315982"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Ondernemers</a:t>
            </a:r>
            <a:endParaRPr lang="en-GB" sz="1200" dirty="0"/>
          </a:p>
        </p:txBody>
      </p:sp>
      <p:sp>
        <p:nvSpPr>
          <p:cNvPr id="25" name="Ovaal 24"/>
          <p:cNvSpPr/>
          <p:nvPr/>
        </p:nvSpPr>
        <p:spPr>
          <a:xfrm>
            <a:off x="6885205" y="2805232"/>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Ovaal 34"/>
          <p:cNvSpPr/>
          <p:nvPr/>
        </p:nvSpPr>
        <p:spPr>
          <a:xfrm>
            <a:off x="503817" y="2769376"/>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Ovaal 35"/>
          <p:cNvSpPr/>
          <p:nvPr/>
        </p:nvSpPr>
        <p:spPr>
          <a:xfrm>
            <a:off x="2624169" y="2803328"/>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Ovaal 36"/>
          <p:cNvSpPr/>
          <p:nvPr/>
        </p:nvSpPr>
        <p:spPr>
          <a:xfrm>
            <a:off x="4841541" y="2805232"/>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al 37"/>
          <p:cNvSpPr/>
          <p:nvPr/>
        </p:nvSpPr>
        <p:spPr>
          <a:xfrm>
            <a:off x="1532046" y="4409932"/>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al 38"/>
          <p:cNvSpPr/>
          <p:nvPr/>
        </p:nvSpPr>
        <p:spPr>
          <a:xfrm>
            <a:off x="5950369" y="4409932"/>
            <a:ext cx="1711940" cy="1606604"/>
          </a:xfrm>
          <a:prstGeom prst="ellipse">
            <a:avLst/>
          </a:prstGeom>
          <a:solidFill>
            <a:schemeClr val="accent6">
              <a:lumMod val="75000"/>
              <a:alpha val="76000"/>
            </a:scheme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Tekstvak 39"/>
          <p:cNvSpPr txBox="1"/>
          <p:nvPr/>
        </p:nvSpPr>
        <p:spPr>
          <a:xfrm>
            <a:off x="625974" y="2787114"/>
            <a:ext cx="140575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7,3</a:t>
            </a:r>
            <a:endParaRPr lang="en-GB" sz="2400" dirty="0" smtClean="0">
              <a:solidFill>
                <a:srgbClr val="FFFFFF"/>
              </a:solidFill>
              <a:latin typeface="TYPOGRAPH PRO Light"/>
              <a:cs typeface="TYPOGRAPH PRO Light"/>
            </a:endParaRPr>
          </a:p>
        </p:txBody>
      </p:sp>
      <p:sp>
        <p:nvSpPr>
          <p:cNvPr id="41" name="Tekstvak 40"/>
          <p:cNvSpPr txBox="1"/>
          <p:nvPr/>
        </p:nvSpPr>
        <p:spPr>
          <a:xfrm>
            <a:off x="699380" y="3709289"/>
            <a:ext cx="1266800" cy="58477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BEZIENS</a:t>
            </a:r>
            <a:br>
              <a:rPr lang="en-GB" sz="1600" dirty="0" smtClean="0">
                <a:solidFill>
                  <a:srgbClr val="FFFFFF"/>
                </a:solidFill>
                <a:latin typeface="TYPOGRAPH PRO Light"/>
                <a:cs typeface="TYPOGRAPH PRO Light"/>
              </a:rPr>
            </a:br>
            <a:r>
              <a:rPr lang="en-GB" sz="1600" dirty="0" smtClean="0">
                <a:solidFill>
                  <a:srgbClr val="FFFFFF"/>
                </a:solidFill>
                <a:latin typeface="TYPOGRAPH PRO Light"/>
                <a:cs typeface="TYPOGRAPH PRO Light"/>
              </a:rPr>
              <a:t>WAARDIG</a:t>
            </a:r>
          </a:p>
        </p:txBody>
      </p:sp>
      <p:sp>
        <p:nvSpPr>
          <p:cNvPr id="42" name="Tekstvak 41"/>
          <p:cNvSpPr txBox="1"/>
          <p:nvPr/>
        </p:nvSpPr>
        <p:spPr>
          <a:xfrm>
            <a:off x="2746626" y="2886576"/>
            <a:ext cx="142036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7,2</a:t>
            </a:r>
            <a:endParaRPr lang="en-GB" sz="2400" dirty="0" smtClean="0">
              <a:solidFill>
                <a:srgbClr val="FFFFFF"/>
              </a:solidFill>
              <a:latin typeface="TYPOGRAPH PRO Light"/>
              <a:cs typeface="TYPOGRAPH PRO Light"/>
            </a:endParaRPr>
          </a:p>
        </p:txBody>
      </p:sp>
      <p:sp>
        <p:nvSpPr>
          <p:cNvPr id="43" name="Tekstvak 42"/>
          <p:cNvSpPr txBox="1"/>
          <p:nvPr/>
        </p:nvSpPr>
        <p:spPr>
          <a:xfrm>
            <a:off x="2745520" y="3848361"/>
            <a:ext cx="1470129"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TERRASSEN</a:t>
            </a:r>
          </a:p>
        </p:txBody>
      </p:sp>
      <p:sp>
        <p:nvSpPr>
          <p:cNvPr id="44" name="Tekstvak 43"/>
          <p:cNvSpPr txBox="1"/>
          <p:nvPr/>
        </p:nvSpPr>
        <p:spPr>
          <a:xfrm>
            <a:off x="4939492" y="2884382"/>
            <a:ext cx="142036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7,2</a:t>
            </a:r>
            <a:endParaRPr lang="en-GB" sz="2400" dirty="0" smtClean="0">
              <a:solidFill>
                <a:srgbClr val="FFFFFF"/>
              </a:solidFill>
              <a:latin typeface="TYPOGRAPH PRO Light"/>
              <a:cs typeface="TYPOGRAPH PRO Light"/>
            </a:endParaRPr>
          </a:p>
        </p:txBody>
      </p:sp>
      <p:sp>
        <p:nvSpPr>
          <p:cNvPr id="45" name="Tekstvak 44"/>
          <p:cNvSpPr txBox="1"/>
          <p:nvPr/>
        </p:nvSpPr>
        <p:spPr>
          <a:xfrm>
            <a:off x="4925137" y="3864638"/>
            <a:ext cx="1548589" cy="323165"/>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500" dirty="0" smtClean="0">
                <a:solidFill>
                  <a:srgbClr val="FFFFFF"/>
                </a:solidFill>
                <a:latin typeface="TYPOGRAPH PRO Light"/>
                <a:cs typeface="TYPOGRAPH PRO Light"/>
              </a:rPr>
              <a:t>UITSTRALING</a:t>
            </a:r>
          </a:p>
        </p:txBody>
      </p:sp>
      <p:sp>
        <p:nvSpPr>
          <p:cNvPr id="46" name="Tekstvak 45"/>
          <p:cNvSpPr txBox="1"/>
          <p:nvPr/>
        </p:nvSpPr>
        <p:spPr>
          <a:xfrm>
            <a:off x="7149733" y="2879174"/>
            <a:ext cx="1134903"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7,1</a:t>
            </a:r>
            <a:endParaRPr lang="en-GB" sz="2400" dirty="0" smtClean="0">
              <a:solidFill>
                <a:srgbClr val="FFFFFF"/>
              </a:solidFill>
              <a:latin typeface="TYPOGRAPH PRO Light"/>
              <a:cs typeface="TYPOGRAPH PRO Light"/>
            </a:endParaRPr>
          </a:p>
        </p:txBody>
      </p:sp>
      <p:sp>
        <p:nvSpPr>
          <p:cNvPr id="47" name="Tekstvak 46"/>
          <p:cNvSpPr txBox="1"/>
          <p:nvPr/>
        </p:nvSpPr>
        <p:spPr>
          <a:xfrm>
            <a:off x="6948860" y="3848361"/>
            <a:ext cx="1610275"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ACTIVITEITEN</a:t>
            </a:r>
          </a:p>
        </p:txBody>
      </p:sp>
      <p:sp>
        <p:nvSpPr>
          <p:cNvPr id="48" name="Tekstvak 47"/>
          <p:cNvSpPr txBox="1"/>
          <p:nvPr/>
        </p:nvSpPr>
        <p:spPr>
          <a:xfrm>
            <a:off x="1639433" y="4560873"/>
            <a:ext cx="147115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7,0</a:t>
            </a:r>
            <a:endParaRPr lang="en-GB" sz="2400" dirty="0" smtClean="0">
              <a:solidFill>
                <a:srgbClr val="FFFFFF"/>
              </a:solidFill>
              <a:latin typeface="TYPOGRAPH PRO Light"/>
              <a:cs typeface="TYPOGRAPH PRO Light"/>
            </a:endParaRPr>
          </a:p>
        </p:txBody>
      </p:sp>
      <p:sp>
        <p:nvSpPr>
          <p:cNvPr id="49" name="Tekstvak 48"/>
          <p:cNvSpPr txBox="1"/>
          <p:nvPr/>
        </p:nvSpPr>
        <p:spPr>
          <a:xfrm>
            <a:off x="1942214" y="5484874"/>
            <a:ext cx="873459" cy="338554"/>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600" dirty="0" smtClean="0">
                <a:solidFill>
                  <a:srgbClr val="FFFFFF"/>
                </a:solidFill>
                <a:latin typeface="TYPOGRAPH PRO Light"/>
                <a:cs typeface="TYPOGRAPH PRO Light"/>
              </a:rPr>
              <a:t>VEILIG</a:t>
            </a:r>
          </a:p>
        </p:txBody>
      </p:sp>
      <p:sp>
        <p:nvSpPr>
          <p:cNvPr id="50" name="Tekstvak 49"/>
          <p:cNvSpPr txBox="1"/>
          <p:nvPr/>
        </p:nvSpPr>
        <p:spPr>
          <a:xfrm>
            <a:off x="6099004" y="4558939"/>
            <a:ext cx="1396522"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6,9</a:t>
            </a:r>
            <a:endParaRPr lang="en-GB" sz="2400" dirty="0" smtClean="0">
              <a:solidFill>
                <a:srgbClr val="FFFFFF"/>
              </a:solidFill>
              <a:latin typeface="TYPOGRAPH PRO Light"/>
              <a:cs typeface="TYPOGRAPH PRO Light"/>
            </a:endParaRPr>
          </a:p>
        </p:txBody>
      </p:sp>
      <p:sp>
        <p:nvSpPr>
          <p:cNvPr id="51" name="Tekstvak 50"/>
          <p:cNvSpPr txBox="1"/>
          <p:nvPr/>
        </p:nvSpPr>
        <p:spPr>
          <a:xfrm>
            <a:off x="5952350" y="5482940"/>
            <a:ext cx="1709960"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SCHOON</a:t>
            </a: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29</a:t>
            </a:fld>
            <a:endParaRPr lang="en-US" dirty="0"/>
          </a:p>
        </p:txBody>
      </p:sp>
    </p:spTree>
    <p:extLst>
      <p:ext uri="{BB962C8B-B14F-4D97-AF65-F5344CB8AC3E}">
        <p14:creationId xmlns:p14="http://schemas.microsoft.com/office/powerpoint/2010/main" val="35255427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02873" y="1368225"/>
            <a:ext cx="6476774" cy="1268336"/>
          </a:xfrm>
        </p:spPr>
        <p:txBody>
          <a:bodyPr anchor="ctr"/>
          <a:lstStyle/>
          <a:p>
            <a:r>
              <a:rPr lang="en-GB" sz="3600" b="1" dirty="0" err="1"/>
              <a:t>O</a:t>
            </a:r>
            <a:r>
              <a:rPr lang="en-GB" sz="3600" b="1" dirty="0" err="1" smtClean="0"/>
              <a:t>nvoldoende</a:t>
            </a:r>
            <a:r>
              <a:rPr lang="en-GB" sz="3600" dirty="0" smtClean="0"/>
              <a:t> </a:t>
            </a:r>
            <a:r>
              <a:rPr lang="en-GB" sz="3600" dirty="0" err="1" smtClean="0"/>
              <a:t>beoordeelde</a:t>
            </a:r>
            <a:r>
              <a:rPr lang="en-GB" sz="3600" dirty="0" smtClean="0"/>
              <a:t> </a:t>
            </a:r>
            <a:r>
              <a:rPr lang="en-GB" sz="3600" dirty="0" err="1" smtClean="0"/>
              <a:t>aspecten</a:t>
            </a:r>
            <a:endParaRPr lang="en-GB" sz="3600" dirty="0"/>
          </a:p>
        </p:txBody>
      </p:sp>
      <p:sp>
        <p:nvSpPr>
          <p:cNvPr id="38" name="Tekstvak 37"/>
          <p:cNvSpPr txBox="1"/>
          <p:nvPr/>
        </p:nvSpPr>
        <p:spPr>
          <a:xfrm>
            <a:off x="498849" y="5991045"/>
            <a:ext cx="2402004"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Ondernemers enquête </a:t>
            </a:r>
          </a:p>
        </p:txBody>
      </p:sp>
      <p:pic>
        <p:nvPicPr>
          <p:cNvPr id="39" name="Afbeelding 3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1271" y="209213"/>
            <a:ext cx="1008000" cy="1008000"/>
          </a:xfrm>
          <a:prstGeom prst="rect">
            <a:avLst/>
          </a:prstGeom>
        </p:spPr>
      </p:pic>
      <p:sp>
        <p:nvSpPr>
          <p:cNvPr id="43" name="Rechthoek 42"/>
          <p:cNvSpPr/>
          <p:nvPr/>
        </p:nvSpPr>
        <p:spPr>
          <a:xfrm>
            <a:off x="5588002" y="373727"/>
            <a:ext cx="2315982"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Ondernemers</a:t>
            </a:r>
            <a:endParaRPr lang="en-GB" sz="1200" dirty="0"/>
          </a:p>
        </p:txBody>
      </p:sp>
      <p:sp>
        <p:nvSpPr>
          <p:cNvPr id="40" name="Ovaal 39"/>
          <p:cNvSpPr/>
          <p:nvPr/>
        </p:nvSpPr>
        <p:spPr>
          <a:xfrm>
            <a:off x="6885205" y="2647676"/>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Ovaal 40"/>
          <p:cNvSpPr/>
          <p:nvPr/>
        </p:nvSpPr>
        <p:spPr>
          <a:xfrm>
            <a:off x="503817" y="2611820"/>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Ovaal 41"/>
          <p:cNvSpPr/>
          <p:nvPr/>
        </p:nvSpPr>
        <p:spPr>
          <a:xfrm>
            <a:off x="2624169" y="2645772"/>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al 43"/>
          <p:cNvSpPr/>
          <p:nvPr/>
        </p:nvSpPr>
        <p:spPr>
          <a:xfrm>
            <a:off x="4841541" y="2647676"/>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ekstvak 44"/>
          <p:cNvSpPr txBox="1"/>
          <p:nvPr/>
        </p:nvSpPr>
        <p:spPr>
          <a:xfrm>
            <a:off x="5011920" y="2717469"/>
            <a:ext cx="1392671"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5,8</a:t>
            </a:r>
          </a:p>
        </p:txBody>
      </p:sp>
      <p:sp>
        <p:nvSpPr>
          <p:cNvPr id="46" name="Tekstvak 45"/>
          <p:cNvSpPr txBox="1"/>
          <p:nvPr/>
        </p:nvSpPr>
        <p:spPr>
          <a:xfrm>
            <a:off x="4847676" y="3690339"/>
            <a:ext cx="1711940" cy="307777"/>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BEREIKBAAR</a:t>
            </a:r>
          </a:p>
        </p:txBody>
      </p:sp>
      <p:sp>
        <p:nvSpPr>
          <p:cNvPr id="47" name="Tekstvak 46"/>
          <p:cNvSpPr txBox="1"/>
          <p:nvPr/>
        </p:nvSpPr>
        <p:spPr>
          <a:xfrm>
            <a:off x="735561" y="2636561"/>
            <a:ext cx="1117210"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6,1</a:t>
            </a:r>
          </a:p>
        </p:txBody>
      </p:sp>
      <p:sp>
        <p:nvSpPr>
          <p:cNvPr id="48" name="Tekstvak 47"/>
          <p:cNvSpPr txBox="1"/>
          <p:nvPr/>
        </p:nvSpPr>
        <p:spPr>
          <a:xfrm>
            <a:off x="491547" y="3528823"/>
            <a:ext cx="1711939" cy="584776"/>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(OPENING)</a:t>
            </a:r>
            <a:br>
              <a:rPr lang="en-GB" sz="1600" dirty="0" smtClean="0">
                <a:solidFill>
                  <a:srgbClr val="FFFFFF"/>
                </a:solidFill>
                <a:latin typeface="TYPOGRAPH PRO Light"/>
                <a:cs typeface="TYPOGRAPH PRO Light"/>
              </a:rPr>
            </a:br>
            <a:r>
              <a:rPr lang="en-GB" sz="1600" dirty="0" smtClean="0">
                <a:solidFill>
                  <a:srgbClr val="FFFFFF"/>
                </a:solidFill>
                <a:latin typeface="TYPOGRAPH PRO Light"/>
                <a:cs typeface="TYPOGRAPH PRO Light"/>
              </a:rPr>
              <a:t>WINKELS</a:t>
            </a:r>
          </a:p>
        </p:txBody>
      </p:sp>
      <p:sp>
        <p:nvSpPr>
          <p:cNvPr id="49" name="Tekstvak 48"/>
          <p:cNvSpPr txBox="1"/>
          <p:nvPr/>
        </p:nvSpPr>
        <p:spPr>
          <a:xfrm>
            <a:off x="2769416" y="2678650"/>
            <a:ext cx="1415753"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5,9</a:t>
            </a:r>
          </a:p>
        </p:txBody>
      </p:sp>
      <p:sp>
        <p:nvSpPr>
          <p:cNvPr id="50" name="Tekstvak 49"/>
          <p:cNvSpPr txBox="1"/>
          <p:nvPr/>
        </p:nvSpPr>
        <p:spPr>
          <a:xfrm>
            <a:off x="2630304" y="3565371"/>
            <a:ext cx="1711940" cy="52322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NETWERK &amp;</a:t>
            </a:r>
            <a:br>
              <a:rPr lang="en-GB" sz="1400" dirty="0" smtClean="0">
                <a:solidFill>
                  <a:srgbClr val="FFFFFF"/>
                </a:solidFill>
                <a:latin typeface="TYPOGRAPH PRO Light"/>
                <a:cs typeface="TYPOGRAPH PRO Light"/>
              </a:rPr>
            </a:br>
            <a:r>
              <a:rPr lang="en-GB" sz="1400" dirty="0" smtClean="0">
                <a:solidFill>
                  <a:srgbClr val="FFFFFF"/>
                </a:solidFill>
                <a:latin typeface="TYPOGRAPH PRO Light"/>
                <a:cs typeface="TYPOGRAPH PRO Light"/>
              </a:rPr>
              <a:t>FIETSBELEID</a:t>
            </a:r>
          </a:p>
        </p:txBody>
      </p:sp>
      <p:sp>
        <p:nvSpPr>
          <p:cNvPr id="51" name="Tekstvak 50"/>
          <p:cNvSpPr txBox="1"/>
          <p:nvPr/>
        </p:nvSpPr>
        <p:spPr>
          <a:xfrm>
            <a:off x="7017438" y="2715346"/>
            <a:ext cx="1421142"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5,4</a:t>
            </a:r>
          </a:p>
        </p:txBody>
      </p:sp>
      <p:sp>
        <p:nvSpPr>
          <p:cNvPr id="52" name="Tekstvak 51"/>
          <p:cNvSpPr txBox="1"/>
          <p:nvPr/>
        </p:nvSpPr>
        <p:spPr>
          <a:xfrm>
            <a:off x="6872935" y="3615377"/>
            <a:ext cx="1711940" cy="52322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WEG</a:t>
            </a:r>
            <a:br>
              <a:rPr lang="en-GB" sz="1400" dirty="0" smtClean="0">
                <a:solidFill>
                  <a:srgbClr val="FFFFFF"/>
                </a:solidFill>
                <a:latin typeface="TYPOGRAPH PRO Light"/>
                <a:cs typeface="TYPOGRAPH PRO Light"/>
              </a:rPr>
            </a:br>
            <a:r>
              <a:rPr lang="en-GB" sz="1400" dirty="0" smtClean="0">
                <a:solidFill>
                  <a:srgbClr val="FFFFFF"/>
                </a:solidFill>
                <a:latin typeface="TYPOGRAPH PRO Light"/>
                <a:cs typeface="TYPOGRAPH PRO Light"/>
              </a:rPr>
              <a:t>WIJZERS</a:t>
            </a:r>
          </a:p>
        </p:txBody>
      </p:sp>
      <p:sp>
        <p:nvSpPr>
          <p:cNvPr id="53" name="Ovaal 52"/>
          <p:cNvSpPr/>
          <p:nvPr/>
        </p:nvSpPr>
        <p:spPr>
          <a:xfrm>
            <a:off x="6884217" y="4377345"/>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Ovaal 53"/>
          <p:cNvSpPr/>
          <p:nvPr/>
        </p:nvSpPr>
        <p:spPr>
          <a:xfrm>
            <a:off x="502829" y="4341489"/>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Ovaal 54"/>
          <p:cNvSpPr/>
          <p:nvPr/>
        </p:nvSpPr>
        <p:spPr>
          <a:xfrm>
            <a:off x="2623181" y="4375441"/>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Ovaal 55"/>
          <p:cNvSpPr/>
          <p:nvPr/>
        </p:nvSpPr>
        <p:spPr>
          <a:xfrm>
            <a:off x="4840553" y="4377345"/>
            <a:ext cx="1711940" cy="1606604"/>
          </a:xfrm>
          <a:prstGeom prst="ellipse">
            <a:avLst/>
          </a:prstGeom>
          <a:solidFill>
            <a:srgbClr val="FF0000">
              <a:alpha val="76000"/>
            </a:srgbClr>
          </a:solidFill>
          <a:ln w="76200" cmpd="tri">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Tekstvak 56"/>
          <p:cNvSpPr txBox="1"/>
          <p:nvPr/>
        </p:nvSpPr>
        <p:spPr>
          <a:xfrm>
            <a:off x="4970919" y="4447138"/>
            <a:ext cx="1472696"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5,0</a:t>
            </a:r>
          </a:p>
        </p:txBody>
      </p:sp>
      <p:sp>
        <p:nvSpPr>
          <p:cNvPr id="58" name="Tekstvak 57"/>
          <p:cNvSpPr txBox="1"/>
          <p:nvPr/>
        </p:nvSpPr>
        <p:spPr>
          <a:xfrm>
            <a:off x="4840553" y="5330695"/>
            <a:ext cx="1711940" cy="52322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REGEL</a:t>
            </a:r>
            <a:br>
              <a:rPr lang="en-GB" sz="1400" dirty="0" smtClean="0">
                <a:solidFill>
                  <a:srgbClr val="FFFFFF"/>
                </a:solidFill>
                <a:latin typeface="TYPOGRAPH PRO Light"/>
                <a:cs typeface="TYPOGRAPH PRO Light"/>
              </a:rPr>
            </a:br>
            <a:r>
              <a:rPr lang="en-GB" sz="1400" dirty="0" smtClean="0">
                <a:solidFill>
                  <a:srgbClr val="FFFFFF"/>
                </a:solidFill>
                <a:latin typeface="TYPOGRAPH PRO Light"/>
                <a:cs typeface="TYPOGRAPH PRO Light"/>
              </a:rPr>
              <a:t>GEVING</a:t>
            </a:r>
          </a:p>
        </p:txBody>
      </p:sp>
      <p:sp>
        <p:nvSpPr>
          <p:cNvPr id="59" name="Tekstvak 58"/>
          <p:cNvSpPr txBox="1"/>
          <p:nvPr/>
        </p:nvSpPr>
        <p:spPr>
          <a:xfrm>
            <a:off x="632478" y="4445015"/>
            <a:ext cx="140728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5,3</a:t>
            </a:r>
          </a:p>
        </p:txBody>
      </p:sp>
      <p:sp>
        <p:nvSpPr>
          <p:cNvPr id="60" name="Tekstvak 59"/>
          <p:cNvSpPr txBox="1"/>
          <p:nvPr/>
        </p:nvSpPr>
        <p:spPr>
          <a:xfrm>
            <a:off x="490559" y="5301542"/>
            <a:ext cx="1711939" cy="52322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BINNENSTAD</a:t>
            </a:r>
            <a:br>
              <a:rPr lang="en-GB" sz="1400" dirty="0" smtClean="0">
                <a:solidFill>
                  <a:srgbClr val="FFFFFF"/>
                </a:solidFill>
                <a:latin typeface="TYPOGRAPH PRO Light"/>
                <a:cs typeface="TYPOGRAPH PRO Light"/>
              </a:rPr>
            </a:br>
            <a:r>
              <a:rPr lang="en-GB" sz="1400" dirty="0" smtClean="0">
                <a:solidFill>
                  <a:srgbClr val="FFFFFF"/>
                </a:solidFill>
                <a:latin typeface="TYPOGRAPH PRO Light"/>
                <a:cs typeface="TYPOGRAPH PRO Light"/>
              </a:rPr>
              <a:t>PROMOTIE</a:t>
            </a:r>
          </a:p>
        </p:txBody>
      </p:sp>
      <p:sp>
        <p:nvSpPr>
          <p:cNvPr id="61" name="Tekstvak 60"/>
          <p:cNvSpPr txBox="1"/>
          <p:nvPr/>
        </p:nvSpPr>
        <p:spPr>
          <a:xfrm>
            <a:off x="2772660" y="4457407"/>
            <a:ext cx="1407288"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5,3</a:t>
            </a:r>
          </a:p>
        </p:txBody>
      </p:sp>
      <p:sp>
        <p:nvSpPr>
          <p:cNvPr id="62" name="Tekstvak 61"/>
          <p:cNvSpPr txBox="1"/>
          <p:nvPr/>
        </p:nvSpPr>
        <p:spPr>
          <a:xfrm>
            <a:off x="2610911" y="5313448"/>
            <a:ext cx="1711940" cy="523220"/>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400" dirty="0" smtClean="0">
                <a:solidFill>
                  <a:srgbClr val="FFFFFF"/>
                </a:solidFill>
                <a:latin typeface="TYPOGRAPH PRO Light"/>
                <a:cs typeface="TYPOGRAPH PRO Light"/>
              </a:rPr>
              <a:t>SAMENWERK</a:t>
            </a:r>
            <a:br>
              <a:rPr lang="en-GB" sz="1400" dirty="0" smtClean="0">
                <a:solidFill>
                  <a:srgbClr val="FFFFFF"/>
                </a:solidFill>
                <a:latin typeface="TYPOGRAPH PRO Light"/>
                <a:cs typeface="TYPOGRAPH PRO Light"/>
              </a:rPr>
            </a:br>
            <a:r>
              <a:rPr lang="en-GB" sz="1400" dirty="0" smtClean="0">
                <a:solidFill>
                  <a:srgbClr val="FFFFFF"/>
                </a:solidFill>
                <a:latin typeface="TYPOGRAPH PRO Light"/>
                <a:cs typeface="TYPOGRAPH PRO Light"/>
              </a:rPr>
              <a:t>GEMEENTE</a:t>
            </a:r>
          </a:p>
        </p:txBody>
      </p:sp>
      <p:sp>
        <p:nvSpPr>
          <p:cNvPr id="63" name="Tekstvak 62"/>
          <p:cNvSpPr txBox="1"/>
          <p:nvPr/>
        </p:nvSpPr>
        <p:spPr>
          <a:xfrm>
            <a:off x="7016451" y="4445015"/>
            <a:ext cx="1421142" cy="1015663"/>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4,5</a:t>
            </a:r>
          </a:p>
        </p:txBody>
      </p:sp>
      <p:sp>
        <p:nvSpPr>
          <p:cNvPr id="64" name="Tekstvak 63"/>
          <p:cNvSpPr txBox="1"/>
          <p:nvPr/>
        </p:nvSpPr>
        <p:spPr>
          <a:xfrm>
            <a:off x="6871947" y="5406699"/>
            <a:ext cx="1725198" cy="338554"/>
          </a:xfrm>
          <a:prstGeom prst="rect">
            <a:avLst/>
          </a:prstGeom>
          <a:noFill/>
          <a:ln>
            <a:noFill/>
          </a:ln>
          <a:effectLst>
            <a:outerShdw blurRad="50800" dist="38100" dir="5400000" algn="t" rotWithShape="0">
              <a:prstClr val="black">
                <a:alpha val="40000"/>
              </a:prstClr>
            </a:outerShdw>
          </a:effectLst>
        </p:spPr>
        <p:txBody>
          <a:bodyPr wrap="square" rtlCol="0" anchor="ctr">
            <a:spAutoFit/>
          </a:bodyPr>
          <a:lstStyle/>
          <a:p>
            <a:pPr algn="ctr"/>
            <a:r>
              <a:rPr lang="en-GB" sz="1600" dirty="0" smtClean="0">
                <a:solidFill>
                  <a:srgbClr val="FFFFFF"/>
                </a:solidFill>
                <a:latin typeface="TYPOGRAPH PRO Light"/>
                <a:cs typeface="TYPOGRAPH PRO Light"/>
              </a:rPr>
              <a:t>PARKEREN</a:t>
            </a: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30</a:t>
            </a:fld>
            <a:endParaRPr lang="en-US" dirty="0"/>
          </a:p>
        </p:txBody>
      </p:sp>
    </p:spTree>
    <p:extLst>
      <p:ext uri="{BB962C8B-B14F-4D97-AF65-F5344CB8AC3E}">
        <p14:creationId xmlns:p14="http://schemas.microsoft.com/office/powerpoint/2010/main" val="34307518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332780" y="1193212"/>
            <a:ext cx="6439620" cy="955214"/>
          </a:xfrm>
        </p:spPr>
        <p:txBody>
          <a:bodyPr anchor="ctr"/>
          <a:lstStyle/>
          <a:p>
            <a:r>
              <a:rPr lang="en-GB" sz="3600" dirty="0" smtClean="0"/>
              <a:t>Tips van </a:t>
            </a:r>
            <a:r>
              <a:rPr lang="en-GB" sz="3600" dirty="0" err="1" smtClean="0"/>
              <a:t>ondernemers</a:t>
            </a:r>
            <a:endParaRPr lang="en-GB" sz="3600" dirty="0"/>
          </a:p>
        </p:txBody>
      </p:sp>
      <p:sp>
        <p:nvSpPr>
          <p:cNvPr id="67" name="Tekstvak 66"/>
          <p:cNvSpPr txBox="1"/>
          <p:nvPr/>
        </p:nvSpPr>
        <p:spPr>
          <a:xfrm>
            <a:off x="84610" y="6054545"/>
            <a:ext cx="2983509"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nl-NL" sz="1200" dirty="0" smtClean="0">
                <a:solidFill>
                  <a:srgbClr val="FFFFFF"/>
                </a:solidFill>
                <a:latin typeface="TYPOGRAPH PRO Light"/>
                <a:cs typeface="TYPOGRAPH PRO Light"/>
              </a:rPr>
              <a:t>Bron: Ondernemersklimaat enquête </a:t>
            </a:r>
          </a:p>
        </p:txBody>
      </p:sp>
      <p:sp>
        <p:nvSpPr>
          <p:cNvPr id="31" name="Tekstvak 30"/>
          <p:cNvSpPr txBox="1"/>
          <p:nvPr/>
        </p:nvSpPr>
        <p:spPr>
          <a:xfrm>
            <a:off x="714516" y="3491528"/>
            <a:ext cx="1440000" cy="473976"/>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SAMEN-</a:t>
            </a:r>
          </a:p>
          <a:p>
            <a:pPr algn="ctr">
              <a:lnSpc>
                <a:spcPct val="110000"/>
              </a:lnSpc>
            </a:pPr>
            <a:r>
              <a:rPr lang="en-GB" sz="1400" dirty="0" smtClean="0">
                <a:solidFill>
                  <a:srgbClr val="12284C"/>
                </a:solidFill>
                <a:latin typeface="TYPOGRAPH PRO Light"/>
                <a:cs typeface="TYPOGRAPH PRO Light"/>
              </a:rPr>
              <a:t>WERKEN</a:t>
            </a:r>
            <a:endParaRPr lang="en-GB" sz="1600" dirty="0" smtClean="0">
              <a:solidFill>
                <a:srgbClr val="12284C"/>
              </a:solidFill>
              <a:latin typeface="TYPOGRAPH PRO Light"/>
              <a:cs typeface="TYPOGRAPH PRO Light"/>
            </a:endParaRPr>
          </a:p>
        </p:txBody>
      </p:sp>
      <p:sp>
        <p:nvSpPr>
          <p:cNvPr id="33" name="Tekstvak 32"/>
          <p:cNvSpPr txBox="1"/>
          <p:nvPr/>
        </p:nvSpPr>
        <p:spPr>
          <a:xfrm>
            <a:off x="7004775" y="3492356"/>
            <a:ext cx="1552048" cy="466066"/>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500" dirty="0" smtClean="0">
                <a:solidFill>
                  <a:srgbClr val="12284C"/>
                </a:solidFill>
                <a:latin typeface="TYPOGRAPH PRO Light"/>
                <a:cs typeface="TYPOGRAPH PRO Light"/>
              </a:rPr>
              <a:t>UITSTRALING</a:t>
            </a:r>
          </a:p>
        </p:txBody>
      </p:sp>
      <p:sp>
        <p:nvSpPr>
          <p:cNvPr id="37" name="Tekstvak 36"/>
          <p:cNvSpPr txBox="1"/>
          <p:nvPr/>
        </p:nvSpPr>
        <p:spPr>
          <a:xfrm>
            <a:off x="4963458" y="3493322"/>
            <a:ext cx="1440000" cy="470385"/>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OPENINGS- TIJDEN</a:t>
            </a:r>
            <a:endParaRPr lang="en-GB" sz="1600" b="1" dirty="0" smtClean="0">
              <a:solidFill>
                <a:srgbClr val="12284C"/>
              </a:solidFill>
              <a:latin typeface="TYPOGRAPH PRO Light"/>
              <a:cs typeface="TYPOGRAPH PRO Light"/>
            </a:endParaRPr>
          </a:p>
        </p:txBody>
      </p:sp>
      <p:sp>
        <p:nvSpPr>
          <p:cNvPr id="41" name="Tekstvak 40"/>
          <p:cNvSpPr txBox="1"/>
          <p:nvPr/>
        </p:nvSpPr>
        <p:spPr>
          <a:xfrm>
            <a:off x="2874516" y="5549026"/>
            <a:ext cx="1440000" cy="468000"/>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BEWEG-</a:t>
            </a:r>
          </a:p>
          <a:p>
            <a:pPr algn="ctr">
              <a:lnSpc>
                <a:spcPct val="110000"/>
              </a:lnSpc>
            </a:pPr>
            <a:r>
              <a:rPr lang="en-GB" sz="1400" dirty="0" smtClean="0">
                <a:solidFill>
                  <a:srgbClr val="12284C"/>
                </a:solidFill>
                <a:latin typeface="TYPOGRAPH PRO Light"/>
                <a:cs typeface="TYPOGRAPH PRO Light"/>
              </a:rPr>
              <a:t>WIJZERING</a:t>
            </a:r>
            <a:endParaRPr lang="en-GB" sz="1600" b="1" dirty="0" smtClean="0">
              <a:solidFill>
                <a:srgbClr val="12284C"/>
              </a:solidFill>
              <a:latin typeface="TYPOGRAPH PRO Light"/>
              <a:cs typeface="TYPOGRAPH PRO Light"/>
            </a:endParaRPr>
          </a:p>
        </p:txBody>
      </p:sp>
      <p:sp>
        <p:nvSpPr>
          <p:cNvPr id="46" name="Tekstvak 45"/>
          <p:cNvSpPr txBox="1"/>
          <p:nvPr/>
        </p:nvSpPr>
        <p:spPr>
          <a:xfrm>
            <a:off x="4963458" y="5542067"/>
            <a:ext cx="1440000" cy="468000"/>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600" dirty="0" smtClean="0">
                <a:solidFill>
                  <a:srgbClr val="12284C"/>
                </a:solidFill>
                <a:latin typeface="TYPOGRAPH PRO Light"/>
                <a:cs typeface="TYPOGRAPH PRO Light"/>
              </a:rPr>
              <a:t>WINKEL-</a:t>
            </a:r>
          </a:p>
          <a:p>
            <a:pPr algn="ctr">
              <a:lnSpc>
                <a:spcPct val="110000"/>
              </a:lnSpc>
            </a:pPr>
            <a:r>
              <a:rPr lang="en-GB" sz="1600" dirty="0" smtClean="0">
                <a:solidFill>
                  <a:srgbClr val="12284C"/>
                </a:solidFill>
                <a:latin typeface="TYPOGRAPH PRO Light"/>
                <a:cs typeface="TYPOGRAPH PRO Light"/>
              </a:rPr>
              <a:t>AANBOD</a:t>
            </a:r>
          </a:p>
        </p:txBody>
      </p:sp>
      <p:pic>
        <p:nvPicPr>
          <p:cNvPr id="22" name="Afbeelding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2399" y="2003452"/>
            <a:ext cx="1418143" cy="1418143"/>
          </a:xfrm>
          <a:prstGeom prst="roundRect">
            <a:avLst>
              <a:gd name="adj" fmla="val 8594"/>
            </a:avLst>
          </a:prstGeom>
          <a:solidFill>
            <a:srgbClr val="FFFFFF">
              <a:shade val="85000"/>
            </a:srgbClr>
          </a:solidFill>
          <a:ln w="28575">
            <a:solidFill>
              <a:schemeClr val="tx2"/>
            </a:solidFill>
          </a:ln>
          <a:effec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0579" y="1994528"/>
            <a:ext cx="1440000" cy="1440000"/>
          </a:xfrm>
          <a:prstGeom prst="roundRect">
            <a:avLst/>
          </a:prstGeom>
          <a:solidFill>
            <a:schemeClr val="bg1"/>
          </a:solidFill>
          <a:ln w="28575">
            <a:solidFill>
              <a:schemeClr val="tx2"/>
            </a:solidFill>
          </a:ln>
        </p:spPr>
      </p:pic>
      <p:sp>
        <p:nvSpPr>
          <p:cNvPr id="28" name="Rechthoek 27"/>
          <p:cNvSpPr/>
          <p:nvPr/>
        </p:nvSpPr>
        <p:spPr>
          <a:xfrm>
            <a:off x="412714" y="292628"/>
            <a:ext cx="3583618" cy="646331"/>
          </a:xfrm>
          <a:prstGeom prst="rect">
            <a:avLst/>
          </a:prstGeom>
        </p:spPr>
        <p:txBody>
          <a:bodyPr wrap="none">
            <a:spAutoFit/>
          </a:bodyPr>
          <a:lstStyle/>
          <a:p>
            <a:r>
              <a:rPr lang="nl-NL" dirty="0" smtClean="0">
                <a:solidFill>
                  <a:prstClr val="white"/>
                </a:solidFill>
                <a:latin typeface="TYPOGRAPH PRO Light"/>
                <a:cs typeface="TYPOGRAPH PRO Light"/>
              </a:rPr>
              <a:t>117 ondernemers hebben het </a:t>
            </a:r>
          </a:p>
          <a:p>
            <a:r>
              <a:rPr lang="nl-NL" dirty="0" smtClean="0">
                <a:solidFill>
                  <a:prstClr val="white"/>
                </a:solidFill>
                <a:latin typeface="TYPOGRAPH PRO Light"/>
                <a:cs typeface="TYPOGRAPH PRO Light"/>
              </a:rPr>
              <a:t>volgende het meest genoemd</a:t>
            </a:r>
          </a:p>
        </p:txBody>
      </p:sp>
      <p:sp>
        <p:nvSpPr>
          <p:cNvPr id="29" name="Tekstvak 28"/>
          <p:cNvSpPr txBox="1">
            <a:spLocks noChangeAspect="1"/>
          </p:cNvSpPr>
          <p:nvPr/>
        </p:nvSpPr>
        <p:spPr>
          <a:xfrm rot="16200000">
            <a:off x="-126162" y="2611595"/>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50 keer benoemd</a:t>
            </a:r>
          </a:p>
        </p:txBody>
      </p:sp>
      <p:sp>
        <p:nvSpPr>
          <p:cNvPr id="32" name="Tekstvak 31"/>
          <p:cNvSpPr txBox="1">
            <a:spLocks noChangeAspect="1"/>
          </p:cNvSpPr>
          <p:nvPr/>
        </p:nvSpPr>
        <p:spPr>
          <a:xfrm rot="16200000">
            <a:off x="2004332" y="2631933"/>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48 keer benoemd</a:t>
            </a:r>
          </a:p>
        </p:txBody>
      </p:sp>
      <p:sp>
        <p:nvSpPr>
          <p:cNvPr id="34" name="Tekstvak 33"/>
          <p:cNvSpPr txBox="1">
            <a:spLocks noChangeAspect="1"/>
          </p:cNvSpPr>
          <p:nvPr/>
        </p:nvSpPr>
        <p:spPr>
          <a:xfrm rot="16200000">
            <a:off x="4090579" y="2611595"/>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23 keer benoemd</a:t>
            </a:r>
          </a:p>
        </p:txBody>
      </p:sp>
      <p:sp>
        <p:nvSpPr>
          <p:cNvPr id="36" name="Tekstvak 35"/>
          <p:cNvSpPr txBox="1">
            <a:spLocks noChangeAspect="1"/>
          </p:cNvSpPr>
          <p:nvPr/>
        </p:nvSpPr>
        <p:spPr>
          <a:xfrm rot="16200000">
            <a:off x="6171713" y="2633453"/>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22 keer benoemd</a:t>
            </a:r>
          </a:p>
        </p:txBody>
      </p:sp>
      <p:sp>
        <p:nvSpPr>
          <p:cNvPr id="38" name="Tekstvak 37"/>
          <p:cNvSpPr txBox="1">
            <a:spLocks noChangeAspect="1"/>
          </p:cNvSpPr>
          <p:nvPr/>
        </p:nvSpPr>
        <p:spPr>
          <a:xfrm rot="16200000">
            <a:off x="2002272" y="4672250"/>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15 keer benoemd</a:t>
            </a:r>
          </a:p>
        </p:txBody>
      </p:sp>
      <p:sp>
        <p:nvSpPr>
          <p:cNvPr id="39" name="Tekstvak 38"/>
          <p:cNvSpPr txBox="1">
            <a:spLocks noChangeAspect="1"/>
          </p:cNvSpPr>
          <p:nvPr/>
        </p:nvSpPr>
        <p:spPr>
          <a:xfrm rot="16200000">
            <a:off x="4090579" y="4672000"/>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14 keer benoemd</a:t>
            </a:r>
          </a:p>
        </p:txBody>
      </p:sp>
      <p:sp>
        <p:nvSpPr>
          <p:cNvPr id="40" name="Tekstvak 39"/>
          <p:cNvSpPr txBox="1">
            <a:spLocks noChangeAspect="1"/>
          </p:cNvSpPr>
          <p:nvPr/>
        </p:nvSpPr>
        <p:spPr>
          <a:xfrm rot="16200000">
            <a:off x="6171713" y="4707232"/>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12 keer benoemd</a:t>
            </a:r>
          </a:p>
        </p:txBody>
      </p:sp>
      <p:pic>
        <p:nvPicPr>
          <p:cNvPr id="9" name="Afbeelding 8"/>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722695" y="4042000"/>
            <a:ext cx="1440000" cy="1440000"/>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pic>
      <p:sp>
        <p:nvSpPr>
          <p:cNvPr id="42" name="Tekstvak 41"/>
          <p:cNvSpPr txBox="1"/>
          <p:nvPr/>
        </p:nvSpPr>
        <p:spPr>
          <a:xfrm>
            <a:off x="730193" y="5549026"/>
            <a:ext cx="1440000" cy="468000"/>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LEEGSTAND</a:t>
            </a:r>
            <a:endParaRPr lang="en-GB" sz="1600" b="1" dirty="0" smtClean="0">
              <a:solidFill>
                <a:srgbClr val="12284C"/>
              </a:solidFill>
              <a:latin typeface="TYPOGRAPH PRO Light"/>
              <a:cs typeface="TYPOGRAPH PRO Light"/>
            </a:endParaRPr>
          </a:p>
        </p:txBody>
      </p:sp>
      <p:sp>
        <p:nvSpPr>
          <p:cNvPr id="43" name="Tekstvak 42"/>
          <p:cNvSpPr txBox="1">
            <a:spLocks noChangeAspect="1"/>
          </p:cNvSpPr>
          <p:nvPr/>
        </p:nvSpPr>
        <p:spPr>
          <a:xfrm rot="16200000">
            <a:off x="-126619" y="4672000"/>
            <a:ext cx="1440000"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000" dirty="0" smtClean="0">
                <a:solidFill>
                  <a:schemeClr val="bg1"/>
                </a:solidFill>
                <a:latin typeface="TYPOGRAPH PRO Light" charset="0"/>
                <a:ea typeface="TYPOGRAPH PRO Light" charset="0"/>
                <a:cs typeface="TYPOGRAPH PRO Light" charset="0"/>
              </a:rPr>
              <a:t>16 keer benoemd</a:t>
            </a:r>
          </a:p>
        </p:txBody>
      </p:sp>
      <p:sp>
        <p:nvSpPr>
          <p:cNvPr id="44" name="Tekstvak 43"/>
          <p:cNvSpPr txBox="1"/>
          <p:nvPr/>
        </p:nvSpPr>
        <p:spPr>
          <a:xfrm>
            <a:off x="2910226" y="3478836"/>
            <a:ext cx="1440000" cy="468000"/>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400" dirty="0" smtClean="0">
                <a:solidFill>
                  <a:srgbClr val="12284C"/>
                </a:solidFill>
                <a:latin typeface="TYPOGRAPH PRO Light"/>
                <a:cs typeface="TYPOGRAPH PRO Light"/>
              </a:rPr>
              <a:t>PARKEREN</a:t>
            </a:r>
            <a:endParaRPr lang="en-GB" sz="1600" dirty="0" smtClean="0">
              <a:solidFill>
                <a:srgbClr val="12284C"/>
              </a:solidFill>
              <a:latin typeface="TYPOGRAPH PRO Light"/>
              <a:cs typeface="TYPOGRAPH PRO Light"/>
            </a:endParaRPr>
          </a:p>
        </p:txBody>
      </p:sp>
      <p:pic>
        <p:nvPicPr>
          <p:cNvPr id="45" name="Afbeelding 44"/>
          <p:cNvPicPr>
            <a:picLocks noChangeAspect="1"/>
          </p:cNvPicPr>
          <p:nvPr/>
        </p:nvPicPr>
        <p:blipFill>
          <a:blip r:embed="rId5"/>
          <a:stretch>
            <a:fillRect/>
          </a:stretch>
        </p:blipFill>
        <p:spPr>
          <a:xfrm>
            <a:off x="4963460" y="4049686"/>
            <a:ext cx="1439998" cy="1439998"/>
          </a:xfrm>
          <a:prstGeom prst="roundRect">
            <a:avLst/>
          </a:prstGeom>
          <a:solidFill>
            <a:srgbClr val="FFFFFF">
              <a:shade val="85000"/>
            </a:srgbClr>
          </a:solidFill>
          <a:ln w="28575">
            <a:solidFill>
              <a:schemeClr val="tx2"/>
            </a:solidFill>
          </a:ln>
          <a:effectLst/>
        </p:spPr>
      </p:pic>
      <p:pic>
        <p:nvPicPr>
          <p:cNvPr id="47" name="Afbeelding 46"/>
          <p:cNvPicPr>
            <a:picLocks noChangeAspect="1"/>
          </p:cNvPicPr>
          <p:nvPr/>
        </p:nvPicPr>
        <p:blipFill>
          <a:blip r:embed="rId6"/>
          <a:stretch>
            <a:fillRect/>
          </a:stretch>
        </p:blipFill>
        <p:spPr>
          <a:xfrm>
            <a:off x="753741" y="1981595"/>
            <a:ext cx="1440000" cy="1440000"/>
          </a:xfrm>
          <a:prstGeom prst="roundRect">
            <a:avLst/>
          </a:prstGeom>
          <a:ln w="28575">
            <a:solidFill>
              <a:schemeClr val="tx2"/>
            </a:solidFill>
          </a:ln>
        </p:spPr>
      </p:pic>
      <p:pic>
        <p:nvPicPr>
          <p:cNvPr id="205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15162" y="1981596"/>
            <a:ext cx="1440000" cy="1440000"/>
          </a:xfrm>
          <a:prstGeom prst="round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0226" y="4025422"/>
            <a:ext cx="1444936" cy="144768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pic>
      <p:pic>
        <p:nvPicPr>
          <p:cNvPr id="2052"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41470" y="4049685"/>
            <a:ext cx="1440000" cy="1423421"/>
          </a:xfrm>
          <a:prstGeom prst="round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2" name="Tijdelijke aanduiding voor dianummer 1"/>
          <p:cNvSpPr>
            <a:spLocks noGrp="1"/>
          </p:cNvSpPr>
          <p:nvPr>
            <p:ph type="sldNum" sz="quarter" idx="12"/>
          </p:nvPr>
        </p:nvSpPr>
        <p:spPr/>
        <p:txBody>
          <a:bodyPr/>
          <a:lstStyle/>
          <a:p>
            <a:fld id="{37F5D7CF-7454-2E4C-8103-4D9E930CEF90}" type="slidenum">
              <a:rPr lang="en-US" smtClean="0"/>
              <a:pPr/>
              <a:t>31</a:t>
            </a:fld>
            <a:endParaRPr lang="en-US" dirty="0"/>
          </a:p>
        </p:txBody>
      </p:sp>
      <p:pic>
        <p:nvPicPr>
          <p:cNvPr id="35" name="Afbeelding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91271" y="209213"/>
            <a:ext cx="1008000" cy="1008000"/>
          </a:xfrm>
          <a:prstGeom prst="rect">
            <a:avLst/>
          </a:prstGeom>
        </p:spPr>
      </p:pic>
      <p:sp>
        <p:nvSpPr>
          <p:cNvPr id="50" name="Rechthoek 49"/>
          <p:cNvSpPr/>
          <p:nvPr/>
        </p:nvSpPr>
        <p:spPr>
          <a:xfrm>
            <a:off x="5588002" y="373727"/>
            <a:ext cx="2315982" cy="461665"/>
          </a:xfrm>
          <a:prstGeom prst="rect">
            <a:avLst/>
          </a:prstGeom>
        </p:spPr>
        <p:txBody>
          <a:bodyPr wrap="none">
            <a:spAutoFit/>
          </a:bodyPr>
          <a:lstStyle/>
          <a:p>
            <a:pPr algn="r"/>
            <a:r>
              <a:rPr lang="nl-NL" sz="2400" dirty="0" smtClean="0">
                <a:solidFill>
                  <a:prstClr val="white"/>
                </a:solidFill>
                <a:latin typeface="TYPOGRAPH PRO Light"/>
                <a:cs typeface="TYPOGRAPH PRO Light"/>
              </a:rPr>
              <a:t>Ondernemers</a:t>
            </a:r>
            <a:endParaRPr lang="en-GB" sz="1200" dirty="0"/>
          </a:p>
        </p:txBody>
      </p:sp>
      <p:sp>
        <p:nvSpPr>
          <p:cNvPr id="49" name="Tekstvak 48"/>
          <p:cNvSpPr txBox="1"/>
          <p:nvPr/>
        </p:nvSpPr>
        <p:spPr>
          <a:xfrm>
            <a:off x="6996376" y="5468406"/>
            <a:ext cx="1552048" cy="503984"/>
          </a:xfrm>
          <a:prstGeom prst="rect">
            <a:avLst/>
          </a:prstGeom>
          <a:solidFill>
            <a:srgbClr val="FFFFFF"/>
          </a:solidFill>
          <a:ln>
            <a:noFill/>
          </a:ln>
          <a:effectLst>
            <a:outerShdw blurRad="50800" dist="38100" dir="5400000" algn="t" rotWithShape="0">
              <a:prstClr val="black">
                <a:alpha val="40000"/>
              </a:prstClr>
            </a:outerShdw>
          </a:effectLst>
        </p:spPr>
        <p:txBody>
          <a:bodyPr wrap="square" tIns="0" bIns="0" rtlCol="0" anchor="ctr">
            <a:spAutoFit/>
          </a:bodyPr>
          <a:lstStyle/>
          <a:p>
            <a:pPr algn="ctr">
              <a:lnSpc>
                <a:spcPct val="110000"/>
              </a:lnSpc>
            </a:pPr>
            <a:r>
              <a:rPr lang="en-GB" sz="1500" dirty="0" smtClean="0">
                <a:solidFill>
                  <a:srgbClr val="12284C"/>
                </a:solidFill>
                <a:latin typeface="TYPOGRAPH PRO Light"/>
                <a:cs typeface="TYPOGRAPH PRO Light"/>
              </a:rPr>
              <a:t>ACTIVITEIT</a:t>
            </a:r>
          </a:p>
          <a:p>
            <a:pPr algn="ctr">
              <a:lnSpc>
                <a:spcPct val="110000"/>
              </a:lnSpc>
            </a:pPr>
            <a:endParaRPr lang="en-GB" sz="1500" dirty="0" smtClean="0">
              <a:solidFill>
                <a:srgbClr val="12284C"/>
              </a:solidFill>
              <a:latin typeface="TYPOGRAPH PRO Light"/>
              <a:cs typeface="TYPOGRAPH PRO Light"/>
            </a:endParaRPr>
          </a:p>
        </p:txBody>
      </p:sp>
    </p:spTree>
    <p:extLst>
      <p:ext uri="{BB962C8B-B14F-4D97-AF65-F5344CB8AC3E}">
        <p14:creationId xmlns:p14="http://schemas.microsoft.com/office/powerpoint/2010/main" val="36066220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4"/>
          <p:cNvSpPr>
            <a:spLocks noGrp="1"/>
          </p:cNvSpPr>
          <p:nvPr>
            <p:ph type="subTitle" idx="1"/>
          </p:nvPr>
        </p:nvSpPr>
        <p:spPr>
          <a:xfrm>
            <a:off x="1251500" y="1360911"/>
            <a:ext cx="6439620" cy="1252827"/>
          </a:xfrm>
        </p:spPr>
        <p:txBody>
          <a:bodyPr anchor="ctr"/>
          <a:lstStyle/>
          <a:p>
            <a:r>
              <a:rPr lang="en-GB" sz="3200" dirty="0" err="1" smtClean="0"/>
              <a:t>Volgens</a:t>
            </a:r>
            <a:r>
              <a:rPr lang="en-GB" sz="3200" dirty="0" smtClean="0"/>
              <a:t> de experts </a:t>
            </a:r>
            <a:r>
              <a:rPr lang="en-GB" sz="3200" dirty="0" err="1" smtClean="0"/>
              <a:t>staat</a:t>
            </a:r>
            <a:r>
              <a:rPr lang="en-GB" sz="3200" dirty="0" smtClean="0"/>
              <a:t> de </a:t>
            </a:r>
            <a:r>
              <a:rPr lang="en-GB" sz="3200" dirty="0" err="1" smtClean="0"/>
              <a:t>binnenstad</a:t>
            </a:r>
            <a:r>
              <a:rPr lang="en-GB" sz="3200" dirty="0" smtClean="0"/>
              <a:t> </a:t>
            </a:r>
            <a:r>
              <a:rPr lang="en-GB" sz="3200" dirty="0" err="1" smtClean="0"/>
              <a:t>voor</a:t>
            </a:r>
            <a:endParaRPr lang="en-GB" sz="3200" dirty="0" smtClean="0"/>
          </a:p>
        </p:txBody>
      </p:sp>
      <p:pic>
        <p:nvPicPr>
          <p:cNvPr id="18" name="Afbeelding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331" y="2685078"/>
            <a:ext cx="2184052" cy="1441474"/>
          </a:xfrm>
          <a:prstGeom prst="rect">
            <a:avLst/>
          </a:prstGeom>
          <a:ln w="25400">
            <a:solidFill>
              <a:schemeClr val="bg1"/>
            </a:solidFill>
          </a:ln>
        </p:spPr>
      </p:pic>
      <p:pic>
        <p:nvPicPr>
          <p:cNvPr id="19" name="Afbeelding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2729" y="2685077"/>
            <a:ext cx="2184048" cy="1441471"/>
          </a:xfrm>
          <a:prstGeom prst="rect">
            <a:avLst/>
          </a:prstGeom>
          <a:ln w="25400">
            <a:solidFill>
              <a:schemeClr val="bg1"/>
            </a:solidFill>
          </a:ln>
        </p:spPr>
      </p:pic>
      <p:pic>
        <p:nvPicPr>
          <p:cNvPr id="20" name="Afbeelding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2803" y="2685077"/>
            <a:ext cx="2184293" cy="1441633"/>
          </a:xfrm>
          <a:prstGeom prst="rect">
            <a:avLst/>
          </a:prstGeom>
          <a:ln w="25400">
            <a:solidFill>
              <a:schemeClr val="bg1"/>
            </a:solidFill>
          </a:ln>
        </p:spPr>
      </p:pic>
      <p:sp>
        <p:nvSpPr>
          <p:cNvPr id="4" name="Tekstvak 3"/>
          <p:cNvSpPr txBox="1"/>
          <p:nvPr/>
        </p:nvSpPr>
        <p:spPr>
          <a:xfrm>
            <a:off x="573332" y="4388457"/>
            <a:ext cx="2184052" cy="923330"/>
          </a:xfrm>
          <a:prstGeom prst="rect">
            <a:avLst/>
          </a:prstGeom>
          <a:solidFill>
            <a:schemeClr val="bg1">
              <a:alpha val="90000"/>
            </a:scheme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nl-NL" dirty="0" smtClean="0">
                <a:latin typeface="TYPOGRAPH PRO Light"/>
                <a:cs typeface="TYPOGRAPH PRO Light"/>
              </a:rPr>
              <a:t>Samen is een kernbegrip van Zwolle</a:t>
            </a:r>
          </a:p>
        </p:txBody>
      </p:sp>
      <p:sp>
        <p:nvSpPr>
          <p:cNvPr id="21" name="Tekstvak 20"/>
          <p:cNvSpPr txBox="1"/>
          <p:nvPr/>
        </p:nvSpPr>
        <p:spPr>
          <a:xfrm>
            <a:off x="3432728" y="4390845"/>
            <a:ext cx="2184049" cy="923330"/>
          </a:xfrm>
          <a:prstGeom prst="rect">
            <a:avLst/>
          </a:prstGeom>
          <a:solidFill>
            <a:schemeClr val="bg1">
              <a:alpha val="90000"/>
            </a:scheme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nl-NL" dirty="0">
                <a:latin typeface="TYPOGRAPH PRO Light"/>
                <a:cs typeface="TYPOGRAPH PRO Light"/>
              </a:rPr>
              <a:t>G</a:t>
            </a:r>
            <a:r>
              <a:rPr lang="nl-NL" dirty="0" smtClean="0">
                <a:latin typeface="TYPOGRAPH PRO Light"/>
                <a:cs typeface="TYPOGRAPH PRO Light"/>
              </a:rPr>
              <a:t>rachtengordel en de historische binnenstad</a:t>
            </a:r>
          </a:p>
        </p:txBody>
      </p:sp>
      <p:sp>
        <p:nvSpPr>
          <p:cNvPr id="22" name="Tekstvak 21"/>
          <p:cNvSpPr txBox="1"/>
          <p:nvPr/>
        </p:nvSpPr>
        <p:spPr>
          <a:xfrm>
            <a:off x="6322803" y="4380339"/>
            <a:ext cx="2184293" cy="923330"/>
          </a:xfrm>
          <a:prstGeom prst="rect">
            <a:avLst/>
          </a:prstGeom>
          <a:solidFill>
            <a:schemeClr val="bg1">
              <a:alpha val="90000"/>
            </a:scheme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nl-NL" dirty="0" smtClean="0">
                <a:latin typeface="TYPOGRAPH PRO Light"/>
                <a:cs typeface="TYPOGRAPH PRO Light"/>
              </a:rPr>
              <a:t>Altijd</a:t>
            </a:r>
          </a:p>
          <a:p>
            <a:pPr algn="ctr"/>
            <a:r>
              <a:rPr lang="nl-NL" dirty="0" smtClean="0">
                <a:latin typeface="TYPOGRAPH PRO Light"/>
                <a:cs typeface="TYPOGRAPH PRO Light"/>
              </a:rPr>
              <a:t> veilig </a:t>
            </a:r>
          </a:p>
          <a:p>
            <a:pPr algn="ctr"/>
            <a:r>
              <a:rPr lang="nl-NL" dirty="0" smtClean="0">
                <a:latin typeface="TYPOGRAPH PRO Light"/>
                <a:cs typeface="TYPOGRAPH PRO Light"/>
              </a:rPr>
              <a:t>over straat</a:t>
            </a:r>
          </a:p>
        </p:txBody>
      </p:sp>
      <p:pic>
        <p:nvPicPr>
          <p:cNvPr id="14" name="Afbeelding 13" descr="Screen Shot 2016-01-03 at 16.21.3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7966" y="161660"/>
            <a:ext cx="100219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hthoek 14"/>
          <p:cNvSpPr/>
          <p:nvPr/>
        </p:nvSpPr>
        <p:spPr>
          <a:xfrm>
            <a:off x="6611039" y="373727"/>
            <a:ext cx="1292945" cy="461665"/>
          </a:xfrm>
          <a:prstGeom prst="rect">
            <a:avLst/>
          </a:prstGeom>
        </p:spPr>
        <p:txBody>
          <a:bodyPr wrap="none">
            <a:spAutoFit/>
          </a:bodyPr>
          <a:lstStyle/>
          <a:p>
            <a:r>
              <a:rPr lang="nl-NL" sz="2400" dirty="0" smtClean="0">
                <a:solidFill>
                  <a:prstClr val="white"/>
                </a:solidFill>
                <a:latin typeface="TYPOGRAPH PRO Light"/>
                <a:cs typeface="TYPOGRAPH PRO Light"/>
              </a:rPr>
              <a:t>Experts</a:t>
            </a:r>
            <a:endParaRPr lang="en-GB" sz="1200" dirty="0"/>
          </a:p>
        </p:txBody>
      </p:sp>
      <p:sp>
        <p:nvSpPr>
          <p:cNvPr id="3" name="Tijdelijke aanduiding voor dianummer 2"/>
          <p:cNvSpPr>
            <a:spLocks noGrp="1"/>
          </p:cNvSpPr>
          <p:nvPr>
            <p:ph type="sldNum" sz="quarter" idx="12"/>
          </p:nvPr>
        </p:nvSpPr>
        <p:spPr/>
        <p:txBody>
          <a:bodyPr/>
          <a:lstStyle/>
          <a:p>
            <a:fld id="{37F5D7CF-7454-2E4C-8103-4D9E930CEF90}" type="slidenum">
              <a:rPr lang="en-US" smtClean="0"/>
              <a:pPr/>
              <a:t>32</a:t>
            </a:fld>
            <a:endParaRPr lang="en-US" dirty="0"/>
          </a:p>
        </p:txBody>
      </p:sp>
    </p:spTree>
    <p:extLst>
      <p:ext uri="{BB962C8B-B14F-4D97-AF65-F5344CB8AC3E}">
        <p14:creationId xmlns:p14="http://schemas.microsoft.com/office/powerpoint/2010/main" val="7504674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NL"/>
          </a:p>
        </p:txBody>
      </p:sp>
      <p:pic>
        <p:nvPicPr>
          <p:cNvPr id="8" name="Afbeelding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7708" y="0"/>
            <a:ext cx="9601200" cy="6301946"/>
          </a:xfrm>
          <a:prstGeom prst="rect">
            <a:avLst/>
          </a:prstGeom>
        </p:spPr>
      </p:pic>
      <p:grpSp>
        <p:nvGrpSpPr>
          <p:cNvPr id="10" name="Groeperen 9"/>
          <p:cNvGrpSpPr/>
          <p:nvPr/>
        </p:nvGrpSpPr>
        <p:grpSpPr>
          <a:xfrm>
            <a:off x="7006591" y="1010168"/>
            <a:ext cx="1893568" cy="891850"/>
            <a:chOff x="7122161" y="1010167"/>
            <a:chExt cx="1777998" cy="963753"/>
          </a:xfrm>
        </p:grpSpPr>
        <p:sp>
          <p:nvSpPr>
            <p:cNvPr id="12" name="Rechthoek 11"/>
            <p:cNvSpPr/>
            <p:nvPr/>
          </p:nvSpPr>
          <p:spPr>
            <a:xfrm>
              <a:off x="7122161" y="1331418"/>
              <a:ext cx="1777998" cy="642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hthoek 12"/>
            <p:cNvSpPr/>
            <p:nvPr/>
          </p:nvSpPr>
          <p:spPr>
            <a:xfrm>
              <a:off x="7267149" y="1010167"/>
              <a:ext cx="1488022" cy="642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 name="Rechthoek 10"/>
          <p:cNvSpPr/>
          <p:nvPr/>
        </p:nvSpPr>
        <p:spPr>
          <a:xfrm>
            <a:off x="7159365" y="863434"/>
            <a:ext cx="1595806" cy="1200328"/>
          </a:xfrm>
          <a:prstGeom prst="rect">
            <a:avLst/>
          </a:prstGeom>
          <a:noFill/>
        </p:spPr>
        <p:txBody>
          <a:bodyPr wrap="none">
            <a:spAutoFit/>
          </a:bodyPr>
          <a:lstStyle/>
          <a:p>
            <a:pPr algn="ctr"/>
            <a:r>
              <a:rPr lang="nl-NL" sz="2400" dirty="0" smtClean="0">
                <a:solidFill>
                  <a:srgbClr val="183769"/>
                </a:solidFill>
                <a:latin typeface="TYPOGRAPH PRO Light"/>
                <a:cs typeface="TYPOGRAPH PRO Light"/>
              </a:rPr>
              <a:t>3 </a:t>
            </a:r>
          </a:p>
          <a:p>
            <a:pPr algn="ctr"/>
            <a:r>
              <a:rPr lang="nl-NL" sz="2400" dirty="0" smtClean="0">
                <a:solidFill>
                  <a:srgbClr val="183769"/>
                </a:solidFill>
                <a:latin typeface="TYPOGRAPH PRO Light"/>
                <a:cs typeface="TYPOGRAPH PRO Light"/>
              </a:rPr>
              <a:t>EXPERT</a:t>
            </a:r>
          </a:p>
          <a:p>
            <a:pPr algn="ctr"/>
            <a:r>
              <a:rPr lang="nl-NL" sz="2400" dirty="0" smtClean="0">
                <a:solidFill>
                  <a:srgbClr val="183769"/>
                </a:solidFill>
                <a:latin typeface="TYPOGRAPH PRO Light"/>
                <a:cs typeface="TYPOGRAPH PRO Light"/>
              </a:rPr>
              <a:t>QUOTES</a:t>
            </a:r>
            <a:endParaRPr lang="en-GB" sz="1200" dirty="0">
              <a:solidFill>
                <a:srgbClr val="183769"/>
              </a:solidFill>
            </a:endParaRP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33</a:t>
            </a:fld>
            <a:endParaRPr lang="en-US" dirty="0"/>
          </a:p>
        </p:txBody>
      </p:sp>
    </p:spTree>
    <p:extLst>
      <p:ext uri="{BB962C8B-B14F-4D97-AF65-F5344CB8AC3E}">
        <p14:creationId xmlns:p14="http://schemas.microsoft.com/office/powerpoint/2010/main" val="10923290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p:cNvSpPr>
            <a:spLocks noGrp="1"/>
          </p:cNvSpPr>
          <p:nvPr>
            <p:ph type="subTitle" idx="1"/>
          </p:nvPr>
        </p:nvSpPr>
        <p:spPr>
          <a:xfrm>
            <a:off x="1331375" y="2267733"/>
            <a:ext cx="6442137" cy="3076319"/>
          </a:xfrm>
        </p:spPr>
        <p:txBody>
          <a:bodyPr anchor="ctr"/>
          <a:lstStyle/>
          <a:p>
            <a:r>
              <a:rPr lang="nl-NL" sz="3600" dirty="0" smtClean="0"/>
              <a:t>Volgens de experts moet de binnenstad meer met het talent doen dat er is. Talent benutten en dit </a:t>
            </a:r>
            <a:br>
              <a:rPr lang="nl-NL" sz="3600" dirty="0" smtClean="0"/>
            </a:br>
            <a:r>
              <a:rPr lang="nl-NL" sz="3600" dirty="0" smtClean="0"/>
              <a:t>laten terug komen in </a:t>
            </a:r>
            <a:br>
              <a:rPr lang="nl-NL" sz="3600" dirty="0" smtClean="0"/>
            </a:br>
            <a:r>
              <a:rPr lang="nl-NL" sz="3600" dirty="0" smtClean="0"/>
              <a:t>het stadsbeeld.</a:t>
            </a:r>
            <a:endParaRPr lang="nl-NL" sz="3600" dirty="0"/>
          </a:p>
        </p:txBody>
      </p:sp>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96" y="696893"/>
            <a:ext cx="2199340" cy="1451564"/>
          </a:xfrm>
          <a:prstGeom prst="rect">
            <a:avLst/>
          </a:prstGeom>
          <a:ln w="25400">
            <a:solidFill>
              <a:schemeClr val="bg1"/>
            </a:solidFill>
          </a:ln>
        </p:spPr>
      </p:pic>
      <p:pic>
        <p:nvPicPr>
          <p:cNvPr id="7" name="Afbeelding 6" descr="Screen Shot 2016-01-03 at 16.21.3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7966" y="161660"/>
            <a:ext cx="100219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hthoek 2"/>
          <p:cNvSpPr/>
          <p:nvPr/>
        </p:nvSpPr>
        <p:spPr>
          <a:xfrm>
            <a:off x="6611039" y="373727"/>
            <a:ext cx="1292945" cy="461665"/>
          </a:xfrm>
          <a:prstGeom prst="rect">
            <a:avLst/>
          </a:prstGeom>
        </p:spPr>
        <p:txBody>
          <a:bodyPr wrap="none">
            <a:spAutoFit/>
          </a:bodyPr>
          <a:lstStyle/>
          <a:p>
            <a:r>
              <a:rPr lang="nl-NL" sz="2400" dirty="0" smtClean="0">
                <a:solidFill>
                  <a:prstClr val="white"/>
                </a:solidFill>
                <a:latin typeface="TYPOGRAPH PRO Light"/>
                <a:cs typeface="TYPOGRAPH PRO Light"/>
              </a:rPr>
              <a:t>Experts</a:t>
            </a:r>
            <a:endParaRPr lang="en-GB" sz="1200" dirty="0"/>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34</a:t>
            </a:fld>
            <a:endParaRPr lang="en-US" dirty="0"/>
          </a:p>
        </p:txBody>
      </p:sp>
    </p:spTree>
    <p:extLst>
      <p:ext uri="{BB962C8B-B14F-4D97-AF65-F5344CB8AC3E}">
        <p14:creationId xmlns:p14="http://schemas.microsoft.com/office/powerpoint/2010/main" val="4931564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a:stretch>
            <a:fillRect/>
          </a:stretch>
        </p:blipFill>
        <p:spPr>
          <a:xfrm>
            <a:off x="1338292" y="1403593"/>
            <a:ext cx="1439998" cy="1439998"/>
          </a:xfrm>
          <a:prstGeom prst="roundRect">
            <a:avLst>
              <a:gd name="adj" fmla="val 8594"/>
            </a:avLst>
          </a:prstGeom>
          <a:solidFill>
            <a:srgbClr val="FFFFFF">
              <a:shade val="85000"/>
            </a:srgbClr>
          </a:solidFill>
          <a:ln w="25400">
            <a:solidFill>
              <a:srgbClr val="183769"/>
            </a:solidFill>
          </a:ln>
          <a:effectLst/>
        </p:spPr>
      </p:pic>
      <p:pic>
        <p:nvPicPr>
          <p:cNvPr id="20" name="Afbeelding 1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54406" y="1403593"/>
            <a:ext cx="1441107" cy="1440000"/>
          </a:xfrm>
          <a:prstGeom prst="rect">
            <a:avLst/>
          </a:prstGeom>
          <a:solidFill>
            <a:srgbClr val="FFFFFF"/>
          </a:solidFill>
          <a:ln w="25400">
            <a:solidFill>
              <a:srgbClr val="183769"/>
            </a:solidFill>
          </a:ln>
          <a:effectLst/>
        </p:spPr>
      </p:pic>
      <p:sp>
        <p:nvSpPr>
          <p:cNvPr id="21" name="Tekstvak 20"/>
          <p:cNvSpPr txBox="1"/>
          <p:nvPr/>
        </p:nvSpPr>
        <p:spPr>
          <a:xfrm>
            <a:off x="1625871" y="2204031"/>
            <a:ext cx="864839" cy="400110"/>
          </a:xfrm>
          <a:prstGeom prst="rect">
            <a:avLst/>
          </a:prstGeom>
          <a:solidFill>
            <a:schemeClr val="tx2"/>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2000" dirty="0" smtClean="0">
                <a:solidFill>
                  <a:srgbClr val="FFFFFF"/>
                </a:solidFill>
                <a:latin typeface="TYPOGRAPH PRO Light"/>
                <a:cs typeface="TYPOGRAPH PRO Light"/>
              </a:rPr>
              <a:t>Retail</a:t>
            </a:r>
          </a:p>
        </p:txBody>
      </p:sp>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3904" y="1403593"/>
            <a:ext cx="1439998" cy="1439998"/>
          </a:xfrm>
          <a:prstGeom prst="rect">
            <a:avLst/>
          </a:prstGeom>
          <a:solidFill>
            <a:srgbClr val="FFFFFF"/>
          </a:solidFill>
          <a:ln w="25400">
            <a:solidFill>
              <a:srgbClr val="183769"/>
            </a:solidFill>
          </a:ln>
          <a:effectLst/>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76073" y="3843902"/>
            <a:ext cx="1440000" cy="1440000"/>
          </a:xfrm>
          <a:prstGeom prst="rect">
            <a:avLst/>
          </a:prstGeom>
          <a:solidFill>
            <a:schemeClr val="bg1"/>
          </a:solidFill>
          <a:ln w="25400">
            <a:solidFill>
              <a:srgbClr val="183769"/>
            </a:solidFill>
          </a:ln>
          <a:effectLst/>
        </p:spPr>
      </p:pic>
      <p:pic>
        <p:nvPicPr>
          <p:cNvPr id="23" name="Afbeelding 22"/>
          <p:cNvPicPr>
            <a:picLocks noChangeAspect="1"/>
          </p:cNvPicPr>
          <p:nvPr/>
        </p:nvPicPr>
        <p:blipFill>
          <a:blip r:embed="rId6"/>
          <a:stretch>
            <a:fillRect/>
          </a:stretch>
        </p:blipFill>
        <p:spPr>
          <a:xfrm>
            <a:off x="5145525" y="3824604"/>
            <a:ext cx="1440000" cy="1440000"/>
          </a:xfrm>
          <a:prstGeom prst="rect">
            <a:avLst/>
          </a:prstGeom>
          <a:ln w="25400">
            <a:solidFill>
              <a:srgbClr val="183769"/>
            </a:solidFill>
          </a:ln>
          <a:effectLst/>
        </p:spPr>
      </p:pic>
      <p:sp>
        <p:nvSpPr>
          <p:cNvPr id="32" name="Tekstvak 31"/>
          <p:cNvSpPr txBox="1"/>
          <p:nvPr/>
        </p:nvSpPr>
        <p:spPr>
          <a:xfrm>
            <a:off x="1335022" y="2887642"/>
            <a:ext cx="1440000" cy="738664"/>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none" tIns="0" bIns="0" rtlCol="0" anchor="ctr">
            <a:noAutofit/>
          </a:bodyPr>
          <a:lstStyle/>
          <a:p>
            <a:pPr algn="ctr"/>
            <a:r>
              <a:rPr lang="en-GB" sz="1400" dirty="0">
                <a:solidFill>
                  <a:srgbClr val="141943"/>
                </a:solidFill>
                <a:latin typeface="TYPOGRAPH PRO Light"/>
                <a:cs typeface="TYPOGRAPH PRO Light"/>
              </a:rPr>
              <a:t>Showroom</a:t>
            </a:r>
          </a:p>
          <a:p>
            <a:pPr algn="ctr"/>
            <a:r>
              <a:rPr lang="en-GB" sz="1400" dirty="0">
                <a:solidFill>
                  <a:srgbClr val="141943"/>
                </a:solidFill>
                <a:latin typeface="TYPOGRAPH PRO Light"/>
                <a:cs typeface="TYPOGRAPH PRO Light"/>
              </a:rPr>
              <a:t>Specialist</a:t>
            </a:r>
          </a:p>
          <a:p>
            <a:pPr algn="ctr"/>
            <a:r>
              <a:rPr lang="en-GB" sz="1400" dirty="0">
                <a:solidFill>
                  <a:srgbClr val="141943"/>
                </a:solidFill>
                <a:latin typeface="TYPOGRAPH PRO Light"/>
                <a:cs typeface="TYPOGRAPH PRO Light"/>
              </a:rPr>
              <a:t>Online</a:t>
            </a:r>
          </a:p>
        </p:txBody>
      </p:sp>
      <p:sp>
        <p:nvSpPr>
          <p:cNvPr id="19" name="Tekstvak 18"/>
          <p:cNvSpPr txBox="1"/>
          <p:nvPr/>
        </p:nvSpPr>
        <p:spPr>
          <a:xfrm>
            <a:off x="3851814" y="2887642"/>
            <a:ext cx="1440000" cy="738664"/>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none" tIns="0" bIns="0" rtlCol="0" anchor="ctr">
            <a:noAutofit/>
          </a:bodyPr>
          <a:lstStyle/>
          <a:p>
            <a:pPr algn="ctr"/>
            <a:r>
              <a:rPr lang="nl-NL" sz="1400" dirty="0">
                <a:latin typeface="TYPOGRAPH PRO Light" charset="0"/>
                <a:ea typeface="TYPOGRAPH PRO Light" charset="0"/>
                <a:cs typeface="TYPOGRAPH PRO Light" charset="0"/>
              </a:rPr>
              <a:t>Woonfunctie</a:t>
            </a:r>
          </a:p>
          <a:p>
            <a:pPr algn="ctr"/>
            <a:r>
              <a:rPr lang="nl-NL" sz="1400" dirty="0">
                <a:latin typeface="TYPOGRAPH PRO Light" charset="0"/>
                <a:ea typeface="TYPOGRAPH PRO Light" charset="0"/>
                <a:cs typeface="TYPOGRAPH PRO Light" charset="0"/>
              </a:rPr>
              <a:t>neemt toe</a:t>
            </a:r>
          </a:p>
        </p:txBody>
      </p:sp>
      <p:sp>
        <p:nvSpPr>
          <p:cNvPr id="25" name="Tekstvak 24"/>
          <p:cNvSpPr txBox="1"/>
          <p:nvPr/>
        </p:nvSpPr>
        <p:spPr>
          <a:xfrm>
            <a:off x="6313902" y="2896728"/>
            <a:ext cx="1440000" cy="738664"/>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none" tIns="0" bIns="0" rtlCol="0" anchor="ctr">
            <a:noAutofit/>
          </a:bodyPr>
          <a:lstStyle/>
          <a:p>
            <a:pPr algn="ctr">
              <a:lnSpc>
                <a:spcPct val="110000"/>
              </a:lnSpc>
            </a:pPr>
            <a:r>
              <a:rPr lang="en-GB" sz="1400" dirty="0" err="1" smtClean="0">
                <a:solidFill>
                  <a:srgbClr val="12284C"/>
                </a:solidFill>
                <a:latin typeface="TYPOGRAPH PRO Light"/>
                <a:cs typeface="TYPOGRAPH PRO Light"/>
              </a:rPr>
              <a:t>Toerisme</a:t>
            </a:r>
            <a:r>
              <a:rPr lang="en-GB" sz="1400" dirty="0" smtClean="0">
                <a:solidFill>
                  <a:srgbClr val="12284C"/>
                </a:solidFill>
                <a:latin typeface="TYPOGRAPH PRO Light"/>
                <a:cs typeface="TYPOGRAPH PRO Light"/>
              </a:rPr>
              <a:t/>
            </a:r>
            <a:br>
              <a:rPr lang="en-GB" sz="1400" dirty="0" smtClean="0">
                <a:solidFill>
                  <a:srgbClr val="12284C"/>
                </a:solidFill>
                <a:latin typeface="TYPOGRAPH PRO Light"/>
                <a:cs typeface="TYPOGRAPH PRO Light"/>
              </a:rPr>
            </a:br>
            <a:r>
              <a:rPr lang="en-GB" sz="1400" dirty="0" err="1" smtClean="0">
                <a:solidFill>
                  <a:srgbClr val="12284C"/>
                </a:solidFill>
                <a:latin typeface="TYPOGRAPH PRO Light"/>
                <a:cs typeface="TYPOGRAPH PRO Light"/>
              </a:rPr>
              <a:t>neemt</a:t>
            </a:r>
            <a:r>
              <a:rPr lang="en-GB" sz="1400" dirty="0" smtClean="0">
                <a:solidFill>
                  <a:srgbClr val="12284C"/>
                </a:solidFill>
                <a:latin typeface="TYPOGRAPH PRO Light"/>
                <a:cs typeface="TYPOGRAPH PRO Light"/>
              </a:rPr>
              <a:t/>
            </a:r>
            <a:br>
              <a:rPr lang="en-GB" sz="1400" dirty="0" smtClean="0">
                <a:solidFill>
                  <a:srgbClr val="12284C"/>
                </a:solidFill>
                <a:latin typeface="TYPOGRAPH PRO Light"/>
                <a:cs typeface="TYPOGRAPH PRO Light"/>
              </a:rPr>
            </a:br>
            <a:r>
              <a:rPr lang="en-GB" sz="1400" dirty="0" smtClean="0">
                <a:solidFill>
                  <a:srgbClr val="12284C"/>
                </a:solidFill>
                <a:latin typeface="TYPOGRAPH PRO Light"/>
                <a:cs typeface="TYPOGRAPH PRO Light"/>
              </a:rPr>
              <a:t>toe</a:t>
            </a:r>
            <a:endParaRPr lang="en-GB" sz="1400" b="1" dirty="0" smtClean="0">
              <a:solidFill>
                <a:srgbClr val="12284C"/>
              </a:solidFill>
              <a:latin typeface="TYPOGRAPH PRO Light"/>
              <a:cs typeface="TYPOGRAPH PRO Light"/>
            </a:endParaRPr>
          </a:p>
        </p:txBody>
      </p:sp>
      <p:sp>
        <p:nvSpPr>
          <p:cNvPr id="31" name="Tekstvak 30"/>
          <p:cNvSpPr txBox="1"/>
          <p:nvPr/>
        </p:nvSpPr>
        <p:spPr>
          <a:xfrm>
            <a:off x="2472803" y="5327906"/>
            <a:ext cx="1440000" cy="738664"/>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none" tIns="0" bIns="0" rtlCol="0" anchor="ctr">
            <a:noAutofit/>
          </a:bodyPr>
          <a:lstStyle/>
          <a:p>
            <a:pPr algn="ctr">
              <a:lnSpc>
                <a:spcPct val="110000"/>
              </a:lnSpc>
            </a:pPr>
            <a:r>
              <a:rPr lang="en-GB" sz="1400" dirty="0" err="1" smtClean="0">
                <a:solidFill>
                  <a:srgbClr val="12284C"/>
                </a:solidFill>
                <a:latin typeface="TYPOGRAPH PRO Light"/>
                <a:cs typeface="TYPOGRAPH PRO Light"/>
              </a:rPr>
              <a:t>Technologische</a:t>
            </a:r>
            <a:r>
              <a:rPr lang="en-GB" sz="1400" dirty="0" smtClean="0">
                <a:solidFill>
                  <a:srgbClr val="12284C"/>
                </a:solidFill>
                <a:latin typeface="TYPOGRAPH PRO Light"/>
                <a:cs typeface="TYPOGRAPH PRO Light"/>
              </a:rPr>
              <a:t/>
            </a:r>
            <a:br>
              <a:rPr lang="en-GB" sz="1400" dirty="0" smtClean="0">
                <a:solidFill>
                  <a:srgbClr val="12284C"/>
                </a:solidFill>
                <a:latin typeface="TYPOGRAPH PRO Light"/>
                <a:cs typeface="TYPOGRAPH PRO Light"/>
              </a:rPr>
            </a:br>
            <a:r>
              <a:rPr lang="en-GB" sz="1400" dirty="0" err="1" smtClean="0">
                <a:solidFill>
                  <a:srgbClr val="12284C"/>
                </a:solidFill>
                <a:latin typeface="TYPOGRAPH PRO Light"/>
                <a:cs typeface="TYPOGRAPH PRO Light"/>
              </a:rPr>
              <a:t>logistiek</a:t>
            </a:r>
            <a:endParaRPr lang="en-GB" sz="1400" b="1" dirty="0" smtClean="0">
              <a:solidFill>
                <a:srgbClr val="12284C"/>
              </a:solidFill>
              <a:latin typeface="TYPOGRAPH PRO Light"/>
              <a:cs typeface="TYPOGRAPH PRO Light"/>
            </a:endParaRPr>
          </a:p>
        </p:txBody>
      </p:sp>
      <p:sp>
        <p:nvSpPr>
          <p:cNvPr id="34" name="Tekstvak 33"/>
          <p:cNvSpPr txBox="1"/>
          <p:nvPr/>
        </p:nvSpPr>
        <p:spPr>
          <a:xfrm>
            <a:off x="5145525" y="5309680"/>
            <a:ext cx="1440000" cy="738664"/>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none" tIns="0" bIns="0" rtlCol="0" anchor="ctr">
            <a:noAutofit/>
          </a:bodyPr>
          <a:lstStyle/>
          <a:p>
            <a:pPr algn="ctr">
              <a:lnSpc>
                <a:spcPct val="110000"/>
              </a:lnSpc>
            </a:pPr>
            <a:r>
              <a:rPr lang="en-GB" sz="1400" dirty="0" err="1" smtClean="0">
                <a:solidFill>
                  <a:srgbClr val="12284C"/>
                </a:solidFill>
                <a:latin typeface="TYPOGRAPH PRO Light"/>
                <a:cs typeface="TYPOGRAPH PRO Light"/>
              </a:rPr>
              <a:t>Horeca</a:t>
            </a:r>
            <a:r>
              <a:rPr lang="en-GB" sz="1400" dirty="0" smtClean="0">
                <a:solidFill>
                  <a:srgbClr val="12284C"/>
                </a:solidFill>
                <a:latin typeface="TYPOGRAPH PRO Light"/>
                <a:cs typeface="TYPOGRAPH PRO Light"/>
              </a:rPr>
              <a:t> </a:t>
            </a:r>
            <a:r>
              <a:rPr lang="en-GB" sz="1400" dirty="0" err="1" smtClean="0">
                <a:solidFill>
                  <a:srgbClr val="12284C"/>
                </a:solidFill>
                <a:latin typeface="TYPOGRAPH PRO Light"/>
                <a:cs typeface="TYPOGRAPH PRO Light"/>
              </a:rPr>
              <a:t>neemt</a:t>
            </a:r>
            <a:r>
              <a:rPr lang="en-GB" sz="1400" dirty="0" smtClean="0">
                <a:solidFill>
                  <a:srgbClr val="12284C"/>
                </a:solidFill>
                <a:latin typeface="TYPOGRAPH PRO Light"/>
                <a:cs typeface="TYPOGRAPH PRO Light"/>
              </a:rPr>
              <a:t/>
            </a:r>
            <a:br>
              <a:rPr lang="en-GB" sz="1400" dirty="0" smtClean="0">
                <a:solidFill>
                  <a:srgbClr val="12284C"/>
                </a:solidFill>
                <a:latin typeface="TYPOGRAPH PRO Light"/>
                <a:cs typeface="TYPOGRAPH PRO Light"/>
              </a:rPr>
            </a:br>
            <a:r>
              <a:rPr lang="en-GB" sz="1400" dirty="0" smtClean="0">
                <a:solidFill>
                  <a:srgbClr val="12284C"/>
                </a:solidFill>
                <a:latin typeface="TYPOGRAPH PRO Light"/>
                <a:cs typeface="TYPOGRAPH PRO Light"/>
              </a:rPr>
              <a:t>toe</a:t>
            </a:r>
            <a:endParaRPr lang="en-GB" sz="1400" b="1" dirty="0" smtClean="0">
              <a:solidFill>
                <a:srgbClr val="12284C"/>
              </a:solidFill>
              <a:latin typeface="TYPOGRAPH PRO Light"/>
              <a:cs typeface="TYPOGRAPH PRO Light"/>
            </a:endParaRPr>
          </a:p>
        </p:txBody>
      </p:sp>
      <p:pic>
        <p:nvPicPr>
          <p:cNvPr id="15" name="Afbeelding 14" descr="Screen Shot 2016-01-03 at 16.21.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7966" y="161660"/>
            <a:ext cx="100219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hthoek 15"/>
          <p:cNvSpPr/>
          <p:nvPr/>
        </p:nvSpPr>
        <p:spPr>
          <a:xfrm>
            <a:off x="6611039" y="373727"/>
            <a:ext cx="1292945" cy="461665"/>
          </a:xfrm>
          <a:prstGeom prst="rect">
            <a:avLst/>
          </a:prstGeom>
        </p:spPr>
        <p:txBody>
          <a:bodyPr wrap="none">
            <a:spAutoFit/>
          </a:bodyPr>
          <a:lstStyle/>
          <a:p>
            <a:r>
              <a:rPr lang="nl-NL" sz="2400" dirty="0" smtClean="0">
                <a:solidFill>
                  <a:prstClr val="white"/>
                </a:solidFill>
                <a:latin typeface="TYPOGRAPH PRO Light"/>
                <a:cs typeface="TYPOGRAPH PRO Light"/>
              </a:rPr>
              <a:t>Experts</a:t>
            </a:r>
            <a:endParaRPr lang="en-GB" sz="1200" dirty="0"/>
          </a:p>
        </p:txBody>
      </p:sp>
      <p:sp>
        <p:nvSpPr>
          <p:cNvPr id="17" name="Tekstvak 16"/>
          <p:cNvSpPr txBox="1"/>
          <p:nvPr/>
        </p:nvSpPr>
        <p:spPr>
          <a:xfrm>
            <a:off x="377607" y="379229"/>
            <a:ext cx="5731653"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err="1" smtClean="0">
                <a:solidFill>
                  <a:schemeClr val="bg1"/>
                </a:solidFill>
                <a:latin typeface="TYPOGRAPH PRO Light"/>
                <a:cs typeface="TYPOGRAPH PRO Light"/>
              </a:rPr>
              <a:t>Wat</a:t>
            </a:r>
            <a:r>
              <a:rPr lang="en-GB" sz="3600" dirty="0" smtClean="0">
                <a:solidFill>
                  <a:schemeClr val="bg1"/>
                </a:solidFill>
                <a:latin typeface="TYPOGRAPH PRO Light"/>
                <a:cs typeface="TYPOGRAPH PRO Light"/>
              </a:rPr>
              <a:t> </a:t>
            </a:r>
            <a:r>
              <a:rPr lang="en-GB" sz="3600" dirty="0" err="1" smtClean="0">
                <a:solidFill>
                  <a:schemeClr val="bg1"/>
                </a:solidFill>
                <a:latin typeface="TYPOGRAPH PRO Light"/>
                <a:cs typeface="TYPOGRAPH PRO Light"/>
              </a:rPr>
              <a:t>verandert</a:t>
            </a:r>
            <a:r>
              <a:rPr lang="en-GB" sz="3600" dirty="0" smtClean="0">
                <a:solidFill>
                  <a:schemeClr val="bg1"/>
                </a:solidFill>
                <a:latin typeface="TYPOGRAPH PRO Light"/>
                <a:cs typeface="TYPOGRAPH PRO Light"/>
              </a:rPr>
              <a:t> </a:t>
            </a:r>
            <a:r>
              <a:rPr lang="en-GB" sz="3600" dirty="0" err="1" smtClean="0">
                <a:solidFill>
                  <a:schemeClr val="bg1"/>
                </a:solidFill>
                <a:latin typeface="TYPOGRAPH PRO Light"/>
                <a:cs typeface="TYPOGRAPH PRO Light"/>
              </a:rPr>
              <a:t>er</a:t>
            </a:r>
            <a:r>
              <a:rPr lang="en-GB" sz="3600" dirty="0" smtClean="0">
                <a:solidFill>
                  <a:schemeClr val="bg1"/>
                </a:solidFill>
                <a:latin typeface="TYPOGRAPH PRO Light"/>
                <a:cs typeface="TYPOGRAPH PRO Light"/>
              </a:rPr>
              <a:t>?</a:t>
            </a: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35</a:t>
            </a:fld>
            <a:endParaRPr lang="en-US" dirty="0"/>
          </a:p>
        </p:txBody>
      </p:sp>
    </p:spTree>
    <p:extLst>
      <p:ext uri="{BB962C8B-B14F-4D97-AF65-F5344CB8AC3E}">
        <p14:creationId xmlns:p14="http://schemas.microsoft.com/office/powerpoint/2010/main" val="38160733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p:cNvSpPr/>
          <p:nvPr/>
        </p:nvSpPr>
        <p:spPr>
          <a:xfrm>
            <a:off x="1331464" y="3829554"/>
            <a:ext cx="1440000" cy="1440000"/>
          </a:xfrm>
          <a:prstGeom prst="rect">
            <a:avLst/>
          </a:prstGeom>
          <a:solidFill>
            <a:schemeClr val="bg1"/>
          </a:solidFill>
          <a:ln w="25400">
            <a:solidFill>
              <a:srgbClr val="1837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hthoek 6"/>
          <p:cNvSpPr/>
          <p:nvPr/>
        </p:nvSpPr>
        <p:spPr>
          <a:xfrm>
            <a:off x="3768815" y="1399587"/>
            <a:ext cx="1440000" cy="1440000"/>
          </a:xfrm>
          <a:prstGeom prst="rect">
            <a:avLst/>
          </a:prstGeom>
          <a:solidFill>
            <a:schemeClr val="bg1"/>
          </a:solidFill>
          <a:ln w="25400">
            <a:solidFill>
              <a:srgbClr val="1837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kstvak 4"/>
          <p:cNvSpPr txBox="1"/>
          <p:nvPr/>
        </p:nvSpPr>
        <p:spPr>
          <a:xfrm>
            <a:off x="377607" y="379229"/>
            <a:ext cx="5731653"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DESTEP</a:t>
            </a:r>
          </a:p>
        </p:txBody>
      </p:sp>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464" y="1399587"/>
            <a:ext cx="1440000" cy="1440000"/>
          </a:xfrm>
          <a:prstGeom prst="rect">
            <a:avLst/>
          </a:prstGeom>
          <a:ln w="25400">
            <a:solidFill>
              <a:srgbClr val="183769"/>
            </a:solidFill>
          </a:ln>
        </p:spPr>
      </p:pic>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8815" y="1399323"/>
            <a:ext cx="1440000" cy="1440000"/>
          </a:xfrm>
          <a:prstGeom prst="rect">
            <a:avLst/>
          </a:prstGeom>
          <a:ln w="25400">
            <a:solidFill>
              <a:srgbClr val="183769"/>
            </a:solidFill>
          </a:ln>
        </p:spPr>
      </p:pic>
      <p:pic>
        <p:nvPicPr>
          <p:cNvPr id="9" name="Afbeelding 8"/>
          <p:cNvPicPr>
            <a:picLocks/>
          </p:cNvPicPr>
          <p:nvPr/>
        </p:nvPicPr>
        <p:blipFill>
          <a:blip r:embed="rId5"/>
          <a:stretch>
            <a:fillRect/>
          </a:stretch>
        </p:blipFill>
        <p:spPr>
          <a:xfrm>
            <a:off x="1121914" y="1486859"/>
            <a:ext cx="1440000" cy="0"/>
          </a:xfrm>
          <a:prstGeom prst="rect">
            <a:avLst/>
          </a:prstGeom>
        </p:spPr>
      </p:pic>
      <p:pic>
        <p:nvPicPr>
          <p:cNvPr id="10" name="Afbeelding 9"/>
          <p:cNvPicPr>
            <a:picLocks noChangeAspect="1"/>
          </p:cNvPicPr>
          <p:nvPr/>
        </p:nvPicPr>
        <p:blipFill>
          <a:blip r:embed="rId6"/>
          <a:stretch>
            <a:fillRect/>
          </a:stretch>
        </p:blipFill>
        <p:spPr>
          <a:xfrm>
            <a:off x="6314901" y="1399587"/>
            <a:ext cx="1440000" cy="1440000"/>
          </a:xfrm>
          <a:prstGeom prst="rect">
            <a:avLst/>
          </a:prstGeom>
          <a:ln w="25400">
            <a:solidFill>
              <a:srgbClr val="183769"/>
            </a:solidFill>
          </a:ln>
        </p:spPr>
      </p:pic>
      <p:pic>
        <p:nvPicPr>
          <p:cNvPr id="11" name="Afbeelding 10"/>
          <p:cNvPicPr>
            <a:picLocks/>
          </p:cNvPicPr>
          <p:nvPr/>
        </p:nvPicPr>
        <p:blipFill>
          <a:blip r:embed="rId7" cstate="screen">
            <a:extLst>
              <a:ext uri="{28A0092B-C50C-407E-A947-70E740481C1C}">
                <a14:useLocalDpi xmlns:a14="http://schemas.microsoft.com/office/drawing/2010/main"/>
              </a:ext>
            </a:extLst>
          </a:blip>
          <a:stretch>
            <a:fillRect/>
          </a:stretch>
        </p:blipFill>
        <p:spPr>
          <a:xfrm>
            <a:off x="1331464" y="3829554"/>
            <a:ext cx="1440000" cy="1440000"/>
          </a:xfrm>
          <a:prstGeom prst="rect">
            <a:avLst/>
          </a:prstGeom>
          <a:ln w="25400">
            <a:solidFill>
              <a:srgbClr val="183769"/>
            </a:solidFill>
          </a:ln>
        </p:spPr>
      </p:pic>
      <p:pic>
        <p:nvPicPr>
          <p:cNvPr id="12" name="Afbeelding 11"/>
          <p:cNvPicPr>
            <a:picLocks noChangeAspect="1"/>
          </p:cNvPicPr>
          <p:nvPr/>
        </p:nvPicPr>
        <p:blipFill>
          <a:blip r:embed="rId8"/>
          <a:stretch>
            <a:fillRect/>
          </a:stretch>
        </p:blipFill>
        <p:spPr>
          <a:xfrm>
            <a:off x="3768815" y="3829554"/>
            <a:ext cx="1440000" cy="1440000"/>
          </a:xfrm>
          <a:prstGeom prst="rect">
            <a:avLst/>
          </a:prstGeom>
          <a:ln w="25400">
            <a:solidFill>
              <a:srgbClr val="183769"/>
            </a:solidFill>
          </a:ln>
        </p:spPr>
      </p:pic>
      <p:pic>
        <p:nvPicPr>
          <p:cNvPr id="18" name="Afbeelding 17"/>
          <p:cNvPicPr>
            <a:picLocks/>
          </p:cNvPicPr>
          <p:nvPr/>
        </p:nvPicPr>
        <p:blipFill>
          <a:blip r:embed="rId9" cstate="screen">
            <a:extLst>
              <a:ext uri="{28A0092B-C50C-407E-A947-70E740481C1C}">
                <a14:useLocalDpi xmlns:a14="http://schemas.microsoft.com/office/drawing/2010/main"/>
              </a:ext>
            </a:extLst>
          </a:blip>
          <a:stretch>
            <a:fillRect/>
          </a:stretch>
        </p:blipFill>
        <p:spPr>
          <a:xfrm>
            <a:off x="6314901" y="3823418"/>
            <a:ext cx="1440000" cy="1440000"/>
          </a:xfrm>
          <a:prstGeom prst="rect">
            <a:avLst/>
          </a:prstGeom>
          <a:ln w="25400">
            <a:solidFill>
              <a:srgbClr val="183769"/>
            </a:solidFill>
          </a:ln>
        </p:spPr>
      </p:pic>
      <p:sp>
        <p:nvSpPr>
          <p:cNvPr id="22" name="Tekstvak 21"/>
          <p:cNvSpPr txBox="1">
            <a:spLocks/>
          </p:cNvSpPr>
          <p:nvPr/>
        </p:nvSpPr>
        <p:spPr>
          <a:xfrm>
            <a:off x="1339453" y="2889049"/>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Vergrijzing en vergroening</a:t>
            </a:r>
          </a:p>
          <a:p>
            <a:pPr algn="ctr"/>
            <a:r>
              <a:rPr lang="nl-NL" sz="1400" dirty="0" smtClean="0">
                <a:solidFill>
                  <a:srgbClr val="141943"/>
                </a:solidFill>
                <a:latin typeface="TYPOGRAPH PRO Light" charset="0"/>
                <a:ea typeface="TYPOGRAPH PRO Light" charset="0"/>
                <a:cs typeface="TYPOGRAPH PRO Light" charset="0"/>
              </a:rPr>
              <a:t>Multicultureel</a:t>
            </a:r>
          </a:p>
        </p:txBody>
      </p:sp>
      <p:sp>
        <p:nvSpPr>
          <p:cNvPr id="23" name="Tekstvak 22"/>
          <p:cNvSpPr txBox="1">
            <a:spLocks/>
          </p:cNvSpPr>
          <p:nvPr/>
        </p:nvSpPr>
        <p:spPr>
          <a:xfrm>
            <a:off x="3768815" y="2889049"/>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Toerisme</a:t>
            </a:r>
          </a:p>
          <a:p>
            <a:pPr algn="ctr"/>
            <a:r>
              <a:rPr lang="nl-NL" sz="1400" dirty="0" smtClean="0">
                <a:solidFill>
                  <a:srgbClr val="141943"/>
                </a:solidFill>
                <a:latin typeface="TYPOGRAPH PRO Light" charset="0"/>
                <a:ea typeface="TYPOGRAPH PRO Light" charset="0"/>
                <a:cs typeface="TYPOGRAPH PRO Light" charset="0"/>
              </a:rPr>
              <a:t>Horeca</a:t>
            </a:r>
          </a:p>
          <a:p>
            <a:pPr algn="ctr"/>
            <a:r>
              <a:rPr lang="nl-NL" sz="1400" dirty="0" smtClean="0">
                <a:solidFill>
                  <a:srgbClr val="141943"/>
                </a:solidFill>
                <a:latin typeface="TYPOGRAPH PRO Light" charset="0"/>
                <a:ea typeface="TYPOGRAPH PRO Light" charset="0"/>
                <a:cs typeface="TYPOGRAPH PRO Light" charset="0"/>
              </a:rPr>
              <a:t>Retail</a:t>
            </a:r>
          </a:p>
        </p:txBody>
      </p:sp>
      <p:sp>
        <p:nvSpPr>
          <p:cNvPr id="24" name="Tekstvak 23"/>
          <p:cNvSpPr txBox="1">
            <a:spLocks/>
          </p:cNvSpPr>
          <p:nvPr/>
        </p:nvSpPr>
        <p:spPr>
          <a:xfrm>
            <a:off x="6314901" y="2889313"/>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Meer samen</a:t>
            </a:r>
          </a:p>
          <a:p>
            <a:pPr algn="ctr"/>
            <a:r>
              <a:rPr lang="nl-NL" sz="1400" dirty="0" smtClean="0">
                <a:solidFill>
                  <a:srgbClr val="141943"/>
                </a:solidFill>
                <a:latin typeface="TYPOGRAPH PRO Light" charset="0"/>
                <a:ea typeface="TYPOGRAPH PRO Light" charset="0"/>
                <a:cs typeface="TYPOGRAPH PRO Light" charset="0"/>
              </a:rPr>
              <a:t>Deeleconomie</a:t>
            </a:r>
          </a:p>
          <a:p>
            <a:pPr algn="ctr"/>
            <a:r>
              <a:rPr lang="nl-NL" sz="1400" dirty="0" smtClean="0">
                <a:solidFill>
                  <a:srgbClr val="141943"/>
                </a:solidFill>
                <a:latin typeface="TYPOGRAPH PRO Light" charset="0"/>
                <a:ea typeface="TYPOGRAPH PRO Light" charset="0"/>
                <a:cs typeface="TYPOGRAPH PRO Light" charset="0"/>
              </a:rPr>
              <a:t>Jong en oud</a:t>
            </a:r>
          </a:p>
        </p:txBody>
      </p:sp>
      <p:sp>
        <p:nvSpPr>
          <p:cNvPr id="25" name="Tekstvak 24"/>
          <p:cNvSpPr txBox="1">
            <a:spLocks/>
          </p:cNvSpPr>
          <p:nvPr/>
        </p:nvSpPr>
        <p:spPr>
          <a:xfrm>
            <a:off x="1331464" y="5313914"/>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Logistiek</a:t>
            </a:r>
          </a:p>
          <a:p>
            <a:pPr algn="ctr"/>
            <a:r>
              <a:rPr lang="nl-NL" sz="1400" dirty="0" smtClean="0">
                <a:solidFill>
                  <a:srgbClr val="141943"/>
                </a:solidFill>
                <a:latin typeface="TYPOGRAPH PRO Light" charset="0"/>
                <a:ea typeface="TYPOGRAPH PRO Light" charset="0"/>
                <a:cs typeface="TYPOGRAPH PRO Light" charset="0"/>
              </a:rPr>
              <a:t>Duurzaam</a:t>
            </a:r>
          </a:p>
          <a:p>
            <a:pPr algn="ctr"/>
            <a:r>
              <a:rPr lang="nl-NL" sz="1400" dirty="0" smtClean="0">
                <a:solidFill>
                  <a:srgbClr val="141943"/>
                </a:solidFill>
                <a:latin typeface="TYPOGRAPH PRO Light" charset="0"/>
                <a:ea typeface="TYPOGRAPH PRO Light" charset="0"/>
                <a:cs typeface="TYPOGRAPH PRO Light" charset="0"/>
              </a:rPr>
              <a:t>Shoppen</a:t>
            </a:r>
          </a:p>
        </p:txBody>
      </p:sp>
      <p:sp>
        <p:nvSpPr>
          <p:cNvPr id="26" name="Tekstvak 25"/>
          <p:cNvSpPr txBox="1">
            <a:spLocks/>
          </p:cNvSpPr>
          <p:nvPr/>
        </p:nvSpPr>
        <p:spPr>
          <a:xfrm>
            <a:off x="3768815" y="5317183"/>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Meer groen</a:t>
            </a:r>
          </a:p>
          <a:p>
            <a:pPr algn="ctr"/>
            <a:r>
              <a:rPr lang="nl-NL" sz="1400" dirty="0" smtClean="0">
                <a:solidFill>
                  <a:srgbClr val="141943"/>
                </a:solidFill>
                <a:latin typeface="TYPOGRAPH PRO Light" charset="0"/>
                <a:ea typeface="TYPOGRAPH PRO Light" charset="0"/>
                <a:cs typeface="TYPOGRAPH PRO Light" charset="0"/>
              </a:rPr>
              <a:t>Minder/geen auto’s</a:t>
            </a:r>
          </a:p>
        </p:txBody>
      </p:sp>
      <p:sp>
        <p:nvSpPr>
          <p:cNvPr id="27" name="Tekstvak 26"/>
          <p:cNvSpPr txBox="1">
            <a:spLocks/>
          </p:cNvSpPr>
          <p:nvPr/>
        </p:nvSpPr>
        <p:spPr>
          <a:xfrm>
            <a:off x="6314901" y="5307778"/>
            <a:ext cx="1440000" cy="755999"/>
          </a:xfrm>
          <a:prstGeom prst="rect">
            <a:avLst/>
          </a:prstGeom>
          <a:solidFill>
            <a:srgbClr val="FFFFFF">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1400" dirty="0" smtClean="0">
                <a:solidFill>
                  <a:srgbClr val="141943"/>
                </a:solidFill>
                <a:latin typeface="TYPOGRAPH PRO Light" charset="0"/>
                <a:ea typeface="TYPOGRAPH PRO Light" charset="0"/>
                <a:cs typeface="TYPOGRAPH PRO Light" charset="0"/>
              </a:rPr>
              <a:t>Burgers betrokken</a:t>
            </a:r>
          </a:p>
          <a:p>
            <a:pPr algn="ctr"/>
            <a:r>
              <a:rPr lang="nl-NL" sz="1400" dirty="0" smtClean="0">
                <a:solidFill>
                  <a:srgbClr val="141943"/>
                </a:solidFill>
                <a:latin typeface="TYPOGRAPH PRO Light" charset="0"/>
                <a:ea typeface="TYPOGRAPH PRO Light" charset="0"/>
                <a:cs typeface="TYPOGRAPH PRO Light" charset="0"/>
              </a:rPr>
              <a:t>Maatwerk</a:t>
            </a:r>
          </a:p>
        </p:txBody>
      </p:sp>
      <p:sp>
        <p:nvSpPr>
          <p:cNvPr id="21" name="Tekstvak 20"/>
          <p:cNvSpPr txBox="1">
            <a:spLocks/>
          </p:cNvSpPr>
          <p:nvPr/>
        </p:nvSpPr>
        <p:spPr>
          <a:xfrm rot="16200000">
            <a:off x="474699" y="2025458"/>
            <a:ext cx="1488087"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DEMOGRAFIE</a:t>
            </a:r>
          </a:p>
        </p:txBody>
      </p:sp>
      <p:sp>
        <p:nvSpPr>
          <p:cNvPr id="28" name="Tekstvak 27"/>
          <p:cNvSpPr txBox="1">
            <a:spLocks/>
          </p:cNvSpPr>
          <p:nvPr/>
        </p:nvSpPr>
        <p:spPr>
          <a:xfrm rot="16200000">
            <a:off x="2907712" y="2025721"/>
            <a:ext cx="1488085"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ECONOMIE</a:t>
            </a:r>
          </a:p>
        </p:txBody>
      </p:sp>
      <p:sp>
        <p:nvSpPr>
          <p:cNvPr id="29" name="Tekstvak 28"/>
          <p:cNvSpPr txBox="1">
            <a:spLocks/>
          </p:cNvSpPr>
          <p:nvPr/>
        </p:nvSpPr>
        <p:spPr>
          <a:xfrm rot="16200000">
            <a:off x="475509" y="4457545"/>
            <a:ext cx="1491979" cy="185514"/>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TECHNOLOGIE</a:t>
            </a:r>
          </a:p>
        </p:txBody>
      </p:sp>
      <p:sp>
        <p:nvSpPr>
          <p:cNvPr id="30" name="Tekstvak 29"/>
          <p:cNvSpPr txBox="1">
            <a:spLocks/>
          </p:cNvSpPr>
          <p:nvPr/>
        </p:nvSpPr>
        <p:spPr>
          <a:xfrm rot="16200000">
            <a:off x="2908065" y="4457680"/>
            <a:ext cx="1491710" cy="185514"/>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ECOLOGIE</a:t>
            </a:r>
          </a:p>
        </p:txBody>
      </p:sp>
      <p:sp>
        <p:nvSpPr>
          <p:cNvPr id="31" name="Tekstvak 30"/>
          <p:cNvSpPr txBox="1">
            <a:spLocks/>
          </p:cNvSpPr>
          <p:nvPr/>
        </p:nvSpPr>
        <p:spPr>
          <a:xfrm rot="16200000">
            <a:off x="5455218" y="2025193"/>
            <a:ext cx="1488085" cy="180000"/>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SOCIAAL-CULTUREEL</a:t>
            </a:r>
          </a:p>
        </p:txBody>
      </p:sp>
      <p:sp>
        <p:nvSpPr>
          <p:cNvPr id="32" name="Tekstvak 31"/>
          <p:cNvSpPr txBox="1">
            <a:spLocks/>
          </p:cNvSpPr>
          <p:nvPr/>
        </p:nvSpPr>
        <p:spPr>
          <a:xfrm rot="16200000">
            <a:off x="5456162" y="4452224"/>
            <a:ext cx="1491710" cy="185514"/>
          </a:xfrm>
          <a:prstGeom prst="rect">
            <a:avLst/>
          </a:prstGeom>
          <a:solidFill>
            <a:srgbClr val="141943">
              <a:alpha val="90000"/>
            </a:srgbClr>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r>
              <a:rPr lang="nl-NL" sz="900" dirty="0" smtClean="0">
                <a:solidFill>
                  <a:schemeClr val="bg1"/>
                </a:solidFill>
                <a:latin typeface="TYPOGRAPH PRO Light" charset="0"/>
                <a:ea typeface="TYPOGRAPH PRO Light" charset="0"/>
                <a:cs typeface="TYPOGRAPH PRO Light" charset="0"/>
              </a:rPr>
              <a:t>POLITIEK</a:t>
            </a:r>
          </a:p>
        </p:txBody>
      </p:sp>
      <p:pic>
        <p:nvPicPr>
          <p:cNvPr id="33" name="Afbeelding 32" descr="Screen Shot 2016-01-03 at 16.21.3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97966" y="161660"/>
            <a:ext cx="100219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hthoek 33"/>
          <p:cNvSpPr/>
          <p:nvPr/>
        </p:nvSpPr>
        <p:spPr>
          <a:xfrm>
            <a:off x="6611039" y="373727"/>
            <a:ext cx="1292945" cy="461665"/>
          </a:xfrm>
          <a:prstGeom prst="rect">
            <a:avLst/>
          </a:prstGeom>
        </p:spPr>
        <p:txBody>
          <a:bodyPr wrap="none">
            <a:spAutoFit/>
          </a:bodyPr>
          <a:lstStyle/>
          <a:p>
            <a:r>
              <a:rPr lang="nl-NL" sz="2400" dirty="0" smtClean="0">
                <a:solidFill>
                  <a:prstClr val="white"/>
                </a:solidFill>
                <a:latin typeface="TYPOGRAPH PRO Light"/>
                <a:cs typeface="TYPOGRAPH PRO Light"/>
              </a:rPr>
              <a:t>Experts</a:t>
            </a:r>
            <a:endParaRPr lang="en-GB" sz="1200" dirty="0"/>
          </a:p>
        </p:txBody>
      </p:sp>
      <p:sp>
        <p:nvSpPr>
          <p:cNvPr id="3" name="Tijdelijke aanduiding voor dianummer 2"/>
          <p:cNvSpPr>
            <a:spLocks noGrp="1"/>
          </p:cNvSpPr>
          <p:nvPr>
            <p:ph type="sldNum" sz="quarter" idx="12"/>
          </p:nvPr>
        </p:nvSpPr>
        <p:spPr/>
        <p:txBody>
          <a:bodyPr/>
          <a:lstStyle/>
          <a:p>
            <a:fld id="{37F5D7CF-7454-2E4C-8103-4D9E930CEF90}" type="slidenum">
              <a:rPr lang="en-US" smtClean="0"/>
              <a:pPr/>
              <a:t>36</a:t>
            </a:fld>
            <a:endParaRPr lang="en-US" dirty="0"/>
          </a:p>
        </p:txBody>
      </p:sp>
    </p:spTree>
    <p:extLst>
      <p:ext uri="{BB962C8B-B14F-4D97-AF65-F5344CB8AC3E}">
        <p14:creationId xmlns:p14="http://schemas.microsoft.com/office/powerpoint/2010/main" val="12291513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p:cNvSpPr>
            <a:spLocks noGrp="1"/>
          </p:cNvSpPr>
          <p:nvPr>
            <p:ph type="subTitle" idx="1"/>
          </p:nvPr>
        </p:nvSpPr>
        <p:spPr>
          <a:xfrm>
            <a:off x="1337313" y="1382382"/>
            <a:ext cx="6439620" cy="1580174"/>
          </a:xfrm>
        </p:spPr>
        <p:txBody>
          <a:bodyPr anchor="ctr"/>
          <a:lstStyle/>
          <a:p>
            <a:r>
              <a:rPr lang="nl-NL" sz="2800" dirty="0" smtClean="0"/>
              <a:t>Deze drijfveren moeten volgens </a:t>
            </a:r>
            <a:br>
              <a:rPr lang="nl-NL" sz="2800" dirty="0" smtClean="0"/>
            </a:br>
            <a:r>
              <a:rPr lang="nl-NL" sz="2800" dirty="0" smtClean="0"/>
              <a:t>de experts prominent aanwezig zijn in 2030</a:t>
            </a:r>
            <a:endParaRPr lang="nl-NL" sz="2800" dirty="0"/>
          </a:p>
        </p:txBody>
      </p:sp>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20" y="3012353"/>
            <a:ext cx="2050782" cy="1353514"/>
          </a:xfrm>
          <a:prstGeom prst="rect">
            <a:avLst/>
          </a:prstGeom>
          <a:ln w="25400">
            <a:solidFill>
              <a:schemeClr val="bg1"/>
            </a:solidFill>
          </a:ln>
        </p:spPr>
      </p:pic>
      <p:pic>
        <p:nvPicPr>
          <p:cNvPr id="9" name="Afbeelding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613" y="3012293"/>
            <a:ext cx="2042470" cy="1351694"/>
          </a:xfrm>
          <a:prstGeom prst="rect">
            <a:avLst/>
          </a:prstGeom>
          <a:ln w="25400">
            <a:solidFill>
              <a:schemeClr val="bg1"/>
            </a:solidFill>
          </a:ln>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0580" y="3014232"/>
            <a:ext cx="2048022" cy="1351694"/>
          </a:xfrm>
          <a:prstGeom prst="rect">
            <a:avLst/>
          </a:prstGeom>
          <a:ln w="25400">
            <a:solidFill>
              <a:schemeClr val="bg1"/>
            </a:solidFill>
          </a:ln>
        </p:spPr>
      </p:pic>
      <p:pic>
        <p:nvPicPr>
          <p:cNvPr id="11" name="Afbeelding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9839" y="3012293"/>
            <a:ext cx="2009124" cy="1351694"/>
          </a:xfrm>
          <a:prstGeom prst="rect">
            <a:avLst/>
          </a:prstGeom>
          <a:ln w="25400">
            <a:solidFill>
              <a:schemeClr val="bg1"/>
            </a:solidFill>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0564" y="4758958"/>
            <a:ext cx="2058568" cy="1344214"/>
          </a:xfrm>
          <a:prstGeom prst="rect">
            <a:avLst/>
          </a:prstGeom>
          <a:ln w="25400">
            <a:solidFill>
              <a:schemeClr val="bg1"/>
            </a:solidFill>
          </a:ln>
        </p:spPr>
      </p:pic>
      <p:pic>
        <p:nvPicPr>
          <p:cNvPr id="13" name="Afbeelding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9520" y="4758958"/>
            <a:ext cx="2050782" cy="1344212"/>
          </a:xfrm>
          <a:prstGeom prst="rect">
            <a:avLst/>
          </a:prstGeom>
          <a:ln w="25400">
            <a:solidFill>
              <a:schemeClr val="bg1"/>
            </a:solidFill>
          </a:ln>
        </p:spPr>
      </p:pic>
      <p:pic>
        <p:nvPicPr>
          <p:cNvPr id="14" name="Afbeelding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40446" y="4758958"/>
            <a:ext cx="2028156" cy="1338582"/>
          </a:xfrm>
          <a:prstGeom prst="rect">
            <a:avLst/>
          </a:prstGeom>
          <a:ln w="25400">
            <a:solidFill>
              <a:schemeClr val="bg1"/>
            </a:solidFill>
          </a:ln>
        </p:spPr>
      </p:pic>
      <p:pic>
        <p:nvPicPr>
          <p:cNvPr id="15" name="Afbeelding 14" descr="Screen Shot 2016-01-03 at 16.21.3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97966" y="161660"/>
            <a:ext cx="100219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hthoek 15"/>
          <p:cNvSpPr/>
          <p:nvPr/>
        </p:nvSpPr>
        <p:spPr>
          <a:xfrm>
            <a:off x="6611039" y="373727"/>
            <a:ext cx="1292945" cy="461665"/>
          </a:xfrm>
          <a:prstGeom prst="rect">
            <a:avLst/>
          </a:prstGeom>
        </p:spPr>
        <p:txBody>
          <a:bodyPr wrap="none">
            <a:spAutoFit/>
          </a:bodyPr>
          <a:lstStyle/>
          <a:p>
            <a:r>
              <a:rPr lang="nl-NL" sz="2400" dirty="0" smtClean="0">
                <a:solidFill>
                  <a:prstClr val="white"/>
                </a:solidFill>
                <a:latin typeface="TYPOGRAPH PRO Light"/>
                <a:cs typeface="TYPOGRAPH PRO Light"/>
              </a:rPr>
              <a:t>Experts</a:t>
            </a:r>
            <a:endParaRPr lang="en-GB" sz="1200" dirty="0"/>
          </a:p>
        </p:txBody>
      </p:sp>
      <p:pic>
        <p:nvPicPr>
          <p:cNvPr id="2" name="Afbeelding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04801" y="4751946"/>
            <a:ext cx="2059200" cy="1342800"/>
          </a:xfrm>
          <a:prstGeom prst="rect">
            <a:avLst/>
          </a:prstGeom>
          <a:ln w="28575">
            <a:solidFill>
              <a:schemeClr val="bg1"/>
            </a:solidFill>
          </a:ln>
          <a:effectLst>
            <a:softEdge rad="0"/>
          </a:effectLst>
        </p:spPr>
      </p:pic>
      <p:sp>
        <p:nvSpPr>
          <p:cNvPr id="3" name="Tijdelijke aanduiding voor dianummer 2"/>
          <p:cNvSpPr>
            <a:spLocks noGrp="1"/>
          </p:cNvSpPr>
          <p:nvPr>
            <p:ph type="sldNum" sz="quarter" idx="12"/>
          </p:nvPr>
        </p:nvSpPr>
        <p:spPr/>
        <p:txBody>
          <a:bodyPr/>
          <a:lstStyle/>
          <a:p>
            <a:fld id="{37F5D7CF-7454-2E4C-8103-4D9E930CEF90}" type="slidenum">
              <a:rPr lang="en-US" smtClean="0"/>
              <a:pPr/>
              <a:t>37</a:t>
            </a:fld>
            <a:endParaRPr lang="en-US" dirty="0"/>
          </a:p>
        </p:txBody>
      </p:sp>
    </p:spTree>
    <p:extLst>
      <p:ext uri="{BB962C8B-B14F-4D97-AF65-F5344CB8AC3E}">
        <p14:creationId xmlns:p14="http://schemas.microsoft.com/office/powerpoint/2010/main" val="26417519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234778" y="0"/>
            <a:ext cx="9700054" cy="6301945"/>
          </a:xfrm>
          <a:prstGeom prst="rect">
            <a:avLst/>
          </a:prstGeom>
        </p:spPr>
      </p:pic>
      <p:grpSp>
        <p:nvGrpSpPr>
          <p:cNvPr id="10" name="Groeperen 9"/>
          <p:cNvGrpSpPr/>
          <p:nvPr/>
        </p:nvGrpSpPr>
        <p:grpSpPr>
          <a:xfrm>
            <a:off x="7122161" y="983880"/>
            <a:ext cx="1777998" cy="1200328"/>
            <a:chOff x="7122161" y="983880"/>
            <a:chExt cx="1777998" cy="1200328"/>
          </a:xfrm>
        </p:grpSpPr>
        <p:grpSp>
          <p:nvGrpSpPr>
            <p:cNvPr id="9" name="Groeperen 8"/>
            <p:cNvGrpSpPr/>
            <p:nvPr/>
          </p:nvGrpSpPr>
          <p:grpSpPr>
            <a:xfrm>
              <a:off x="7122161" y="1010167"/>
              <a:ext cx="1777998" cy="963753"/>
              <a:chOff x="7122161" y="1010167"/>
              <a:chExt cx="1777998" cy="963753"/>
            </a:xfrm>
          </p:grpSpPr>
          <p:sp>
            <p:nvSpPr>
              <p:cNvPr id="7" name="Rechthoek 6"/>
              <p:cNvSpPr/>
              <p:nvPr/>
            </p:nvSpPr>
            <p:spPr>
              <a:xfrm>
                <a:off x="7122161" y="1331418"/>
                <a:ext cx="1777998" cy="642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hoek 7"/>
              <p:cNvSpPr/>
              <p:nvPr/>
            </p:nvSpPr>
            <p:spPr>
              <a:xfrm>
                <a:off x="7267149" y="1010167"/>
                <a:ext cx="1488022" cy="642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 name="Rechthoek 5"/>
            <p:cNvSpPr/>
            <p:nvPr/>
          </p:nvSpPr>
          <p:spPr>
            <a:xfrm>
              <a:off x="7207839" y="983880"/>
              <a:ext cx="1595806" cy="1200328"/>
            </a:xfrm>
            <a:prstGeom prst="rect">
              <a:avLst/>
            </a:prstGeom>
            <a:noFill/>
          </p:spPr>
          <p:txBody>
            <a:bodyPr wrap="none">
              <a:spAutoFit/>
            </a:bodyPr>
            <a:lstStyle/>
            <a:p>
              <a:pPr algn="ctr"/>
              <a:r>
                <a:rPr lang="nl-NL" sz="2400" dirty="0" smtClean="0">
                  <a:solidFill>
                    <a:srgbClr val="183769"/>
                  </a:solidFill>
                  <a:latin typeface="TYPOGRAPH PRO Light"/>
                  <a:cs typeface="TYPOGRAPH PRO Light"/>
                </a:rPr>
                <a:t>3 </a:t>
              </a:r>
            </a:p>
            <a:p>
              <a:pPr algn="ctr"/>
              <a:r>
                <a:rPr lang="nl-NL" sz="2400" dirty="0" smtClean="0">
                  <a:solidFill>
                    <a:srgbClr val="183769"/>
                  </a:solidFill>
                  <a:latin typeface="TYPOGRAPH PRO Light"/>
                  <a:cs typeface="TYPOGRAPH PRO Light"/>
                </a:rPr>
                <a:t>EXPERT</a:t>
              </a:r>
            </a:p>
            <a:p>
              <a:pPr algn="ctr"/>
              <a:r>
                <a:rPr lang="nl-NL" sz="2400" dirty="0" smtClean="0">
                  <a:solidFill>
                    <a:srgbClr val="183769"/>
                  </a:solidFill>
                  <a:latin typeface="TYPOGRAPH PRO Light"/>
                  <a:cs typeface="TYPOGRAPH PRO Light"/>
                </a:rPr>
                <a:t>QUOTES</a:t>
              </a:r>
              <a:endParaRPr lang="en-GB" sz="1200" dirty="0">
                <a:solidFill>
                  <a:srgbClr val="183769"/>
                </a:solidFill>
              </a:endParaRPr>
            </a:p>
          </p:txBody>
        </p:sp>
      </p:grpSp>
      <p:sp>
        <p:nvSpPr>
          <p:cNvPr id="3" name="Tijdelijke aanduiding voor dianummer 2"/>
          <p:cNvSpPr>
            <a:spLocks noGrp="1"/>
          </p:cNvSpPr>
          <p:nvPr>
            <p:ph type="sldNum" sz="quarter" idx="12"/>
          </p:nvPr>
        </p:nvSpPr>
        <p:spPr/>
        <p:txBody>
          <a:bodyPr/>
          <a:lstStyle/>
          <a:p>
            <a:fld id="{37F5D7CF-7454-2E4C-8103-4D9E930CEF90}" type="slidenum">
              <a:rPr lang="en-US" smtClean="0"/>
              <a:pPr/>
              <a:t>38</a:t>
            </a:fld>
            <a:endParaRPr lang="en-US" dirty="0"/>
          </a:p>
        </p:txBody>
      </p:sp>
    </p:spTree>
    <p:extLst>
      <p:ext uri="{BB962C8B-B14F-4D97-AF65-F5344CB8AC3E}">
        <p14:creationId xmlns:p14="http://schemas.microsoft.com/office/powerpoint/2010/main" val="22266644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creen Shot 2016-01-04 at 23.16.4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296744"/>
          </a:xfrm>
          <a:prstGeom prst="rect">
            <a:avLst/>
          </a:prstGeom>
        </p:spPr>
      </p:pic>
      <p:sp>
        <p:nvSpPr>
          <p:cNvPr id="6" name="Subtitel 5"/>
          <p:cNvSpPr>
            <a:spLocks noGrp="1"/>
          </p:cNvSpPr>
          <p:nvPr>
            <p:ph type="subTitle" idx="1"/>
          </p:nvPr>
        </p:nvSpPr>
        <p:spPr>
          <a:xfrm>
            <a:off x="3386996" y="989966"/>
            <a:ext cx="5359052" cy="1006418"/>
          </a:xfrm>
        </p:spPr>
        <p:txBody>
          <a:bodyPr/>
          <a:lstStyle/>
          <a:p>
            <a:r>
              <a:rPr lang="en-GB" sz="4400" dirty="0" smtClean="0">
                <a:solidFill>
                  <a:schemeClr val="tx2"/>
                </a:solidFill>
              </a:rPr>
              <a:t>Zwolle </a:t>
            </a:r>
            <a:r>
              <a:rPr lang="en-GB" sz="4400" dirty="0" err="1" smtClean="0">
                <a:solidFill>
                  <a:schemeClr val="tx2"/>
                </a:solidFill>
              </a:rPr>
              <a:t>heeft</a:t>
            </a:r>
            <a:r>
              <a:rPr lang="en-GB" sz="4400" dirty="0" smtClean="0">
                <a:solidFill>
                  <a:schemeClr val="tx2"/>
                </a:solidFill>
              </a:rPr>
              <a:t> het </a:t>
            </a:r>
            <a:r>
              <a:rPr lang="en-GB" sz="4400" dirty="0" err="1" smtClean="0">
                <a:solidFill>
                  <a:schemeClr val="tx2"/>
                </a:solidFill>
              </a:rPr>
              <a:t>wel</a:t>
            </a:r>
            <a:r>
              <a:rPr lang="en-GB" sz="4400" dirty="0" smtClean="0">
                <a:solidFill>
                  <a:schemeClr val="tx2"/>
                </a:solidFill>
              </a:rPr>
              <a:t> maar </a:t>
            </a:r>
            <a:r>
              <a:rPr lang="en-GB" sz="4400" dirty="0" err="1" smtClean="0">
                <a:solidFill>
                  <a:schemeClr val="tx2"/>
                </a:solidFill>
              </a:rPr>
              <a:t>laat</a:t>
            </a:r>
            <a:r>
              <a:rPr lang="en-GB" sz="4400" dirty="0" smtClean="0">
                <a:solidFill>
                  <a:schemeClr val="tx2"/>
                </a:solidFill>
              </a:rPr>
              <a:t> het </a:t>
            </a:r>
            <a:r>
              <a:rPr lang="en-GB" sz="4400" dirty="0" err="1" smtClean="0">
                <a:solidFill>
                  <a:schemeClr val="tx2"/>
                </a:solidFill>
              </a:rPr>
              <a:t>vaak</a:t>
            </a:r>
            <a:r>
              <a:rPr lang="en-GB" sz="4400" dirty="0" smtClean="0">
                <a:solidFill>
                  <a:schemeClr val="tx2"/>
                </a:solidFill>
              </a:rPr>
              <a:t> </a:t>
            </a:r>
            <a:r>
              <a:rPr lang="en-GB" sz="4400" dirty="0" err="1" smtClean="0">
                <a:solidFill>
                  <a:schemeClr val="tx2"/>
                </a:solidFill>
              </a:rPr>
              <a:t>niet</a:t>
            </a:r>
            <a:r>
              <a:rPr lang="en-GB" sz="4400" dirty="0" smtClean="0">
                <a:solidFill>
                  <a:schemeClr val="tx2"/>
                </a:solidFill>
              </a:rPr>
              <a:t> </a:t>
            </a:r>
            <a:r>
              <a:rPr lang="en-GB" sz="4400" dirty="0" err="1" smtClean="0">
                <a:solidFill>
                  <a:schemeClr val="tx2"/>
                </a:solidFill>
              </a:rPr>
              <a:t>zien</a:t>
            </a:r>
            <a:endParaRPr lang="en-GB" sz="4400" dirty="0">
              <a:solidFill>
                <a:schemeClr val="tx2"/>
              </a:solidFill>
            </a:endParaRPr>
          </a:p>
        </p:txBody>
      </p:sp>
      <p:sp>
        <p:nvSpPr>
          <p:cNvPr id="3" name="Tijdelijke aanduiding voor dianummer 2"/>
          <p:cNvSpPr>
            <a:spLocks noGrp="1"/>
          </p:cNvSpPr>
          <p:nvPr>
            <p:ph type="sldNum" sz="quarter" idx="12"/>
          </p:nvPr>
        </p:nvSpPr>
        <p:spPr/>
        <p:txBody>
          <a:bodyPr/>
          <a:lstStyle/>
          <a:p>
            <a:fld id="{37F5D7CF-7454-2E4C-8103-4D9E930CEF90}" type="slidenum">
              <a:rPr lang="en-US" smtClean="0"/>
              <a:pPr/>
              <a:t>3</a:t>
            </a:fld>
            <a:endParaRPr lang="en-US" dirty="0"/>
          </a:p>
        </p:txBody>
      </p:sp>
    </p:spTree>
    <p:extLst>
      <p:ext uri="{BB962C8B-B14F-4D97-AF65-F5344CB8AC3E}">
        <p14:creationId xmlns:p14="http://schemas.microsoft.com/office/powerpoint/2010/main" val="15412954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el 3"/>
          <p:cNvSpPr>
            <a:spLocks noGrp="1"/>
          </p:cNvSpPr>
          <p:nvPr>
            <p:ph type="subTitle" idx="1"/>
          </p:nvPr>
        </p:nvSpPr>
        <p:spPr>
          <a:xfrm>
            <a:off x="1332780" y="1910600"/>
            <a:ext cx="6439620" cy="1006418"/>
          </a:xfrm>
        </p:spPr>
        <p:txBody>
          <a:bodyPr/>
          <a:lstStyle/>
          <a:p>
            <a:r>
              <a:rPr lang="nl-NL" sz="9600" dirty="0" smtClean="0"/>
              <a:t>VISIE 2030</a:t>
            </a:r>
          </a:p>
        </p:txBody>
      </p:sp>
      <p:sp>
        <p:nvSpPr>
          <p:cNvPr id="3" name="Tijdelijke aanduiding voor dianummer 2"/>
          <p:cNvSpPr>
            <a:spLocks noGrp="1"/>
          </p:cNvSpPr>
          <p:nvPr>
            <p:ph type="sldNum" sz="quarter" idx="12"/>
          </p:nvPr>
        </p:nvSpPr>
        <p:spPr/>
        <p:txBody>
          <a:bodyPr/>
          <a:lstStyle/>
          <a:p>
            <a:fld id="{37F5D7CF-7454-2E4C-8103-4D9E930CEF90}" type="slidenum">
              <a:rPr lang="en-US" smtClean="0"/>
              <a:pPr/>
              <a:t>39</a:t>
            </a:fld>
            <a:endParaRPr lang="en-US" dirty="0"/>
          </a:p>
        </p:txBody>
      </p:sp>
    </p:spTree>
    <p:extLst>
      <p:ext uri="{BB962C8B-B14F-4D97-AF65-F5344CB8AC3E}">
        <p14:creationId xmlns:p14="http://schemas.microsoft.com/office/powerpoint/2010/main" val="20040166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306833" y="219074"/>
            <a:ext cx="6521897" cy="103257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Subtitel 3"/>
          <p:cNvSpPr txBox="1">
            <a:spLocks/>
          </p:cNvSpPr>
          <p:nvPr/>
        </p:nvSpPr>
        <p:spPr>
          <a:xfrm>
            <a:off x="0" y="135736"/>
            <a:ext cx="9144000" cy="10064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6300" b="0" i="0" kern="1200">
                <a:solidFill>
                  <a:schemeClr val="bg1"/>
                </a:solidFill>
                <a:latin typeface="TYPOGRAPH PRO Light"/>
                <a:ea typeface="+mn-ea"/>
                <a:cs typeface="TYPOGRAPH PRO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sz="7200" dirty="0" smtClean="0">
                <a:solidFill>
                  <a:srgbClr val="141943"/>
                </a:solidFill>
              </a:rPr>
              <a:t>VISIE 2030</a:t>
            </a: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40</a:t>
            </a:fld>
            <a:endParaRPr lang="en-US" dirty="0"/>
          </a:p>
        </p:txBody>
      </p:sp>
      <p:sp>
        <p:nvSpPr>
          <p:cNvPr id="7" name="Rechthoek 6"/>
          <p:cNvSpPr/>
          <p:nvPr/>
        </p:nvSpPr>
        <p:spPr>
          <a:xfrm>
            <a:off x="751218" y="2657067"/>
            <a:ext cx="7652221" cy="954107"/>
          </a:xfrm>
          <a:prstGeom prst="rect">
            <a:avLst/>
          </a:prstGeom>
          <a:solidFill>
            <a:srgbClr val="FFFFFF"/>
          </a:solidFill>
        </p:spPr>
        <p:txBody>
          <a:bodyPr wrap="square">
            <a:spAutoFit/>
          </a:bodyPr>
          <a:lstStyle/>
          <a:p>
            <a:pPr algn="ctr"/>
            <a:r>
              <a:rPr lang="nl-NL" sz="2800" dirty="0">
                <a:solidFill>
                  <a:schemeClr val="tx2">
                    <a:lumMod val="75000"/>
                  </a:schemeClr>
                </a:solidFill>
                <a:latin typeface="Avenir Black"/>
                <a:cs typeface="Avenir Black"/>
              </a:rPr>
              <a:t>Talent ontwikkelen, blijven vernieuwen en</a:t>
            </a:r>
          </a:p>
          <a:p>
            <a:pPr algn="ctr"/>
            <a:r>
              <a:rPr lang="nl-NL" sz="2800" dirty="0">
                <a:solidFill>
                  <a:schemeClr val="tx2">
                    <a:lumMod val="75000"/>
                  </a:schemeClr>
                </a:solidFill>
                <a:latin typeface="Avenir Black"/>
                <a:cs typeface="Avenir Black"/>
              </a:rPr>
              <a:t>promoten van wat Zwolle speciaal </a:t>
            </a:r>
            <a:r>
              <a:rPr lang="nl-NL" sz="2800" dirty="0" smtClean="0">
                <a:solidFill>
                  <a:schemeClr val="tx2">
                    <a:lumMod val="75000"/>
                  </a:schemeClr>
                </a:solidFill>
                <a:latin typeface="Avenir Black"/>
                <a:cs typeface="Avenir Black"/>
              </a:rPr>
              <a:t>maakt</a:t>
            </a:r>
            <a:endParaRPr lang="nl-NL" sz="2800" dirty="0">
              <a:solidFill>
                <a:schemeClr val="tx2">
                  <a:lumMod val="75000"/>
                </a:schemeClr>
              </a:solidFill>
              <a:latin typeface="Avenir Black"/>
              <a:cs typeface="Avenir Black"/>
            </a:endParaRPr>
          </a:p>
        </p:txBody>
      </p:sp>
      <p:sp>
        <p:nvSpPr>
          <p:cNvPr id="8" name="Rechthoek 7"/>
          <p:cNvSpPr/>
          <p:nvPr/>
        </p:nvSpPr>
        <p:spPr>
          <a:xfrm>
            <a:off x="688155" y="4021483"/>
            <a:ext cx="7652221" cy="954107"/>
          </a:xfrm>
          <a:prstGeom prst="rect">
            <a:avLst/>
          </a:prstGeom>
          <a:solidFill>
            <a:srgbClr val="FFFFFF"/>
          </a:solidFill>
        </p:spPr>
        <p:txBody>
          <a:bodyPr wrap="square">
            <a:spAutoFit/>
          </a:bodyPr>
          <a:lstStyle/>
          <a:p>
            <a:pPr algn="ctr"/>
            <a:r>
              <a:rPr lang="nl-NL" sz="2800" dirty="0" smtClean="0">
                <a:solidFill>
                  <a:srgbClr val="17375E"/>
                </a:solidFill>
                <a:latin typeface="Avenir Black"/>
                <a:cs typeface="Avenir Black"/>
              </a:rPr>
              <a:t>Borgen van verbinding, veiligheid</a:t>
            </a:r>
            <a:r>
              <a:rPr lang="nl-NL" sz="2800" dirty="0">
                <a:solidFill>
                  <a:srgbClr val="17375E"/>
                </a:solidFill>
                <a:latin typeface="Avenir Black"/>
                <a:cs typeface="Avenir Black"/>
              </a:rPr>
              <a:t>, </a:t>
            </a:r>
            <a:r>
              <a:rPr lang="nl-NL" sz="2800" dirty="0" smtClean="0">
                <a:solidFill>
                  <a:srgbClr val="17375E"/>
                </a:solidFill>
                <a:latin typeface="Avenir Black"/>
                <a:cs typeface="Avenir Black"/>
              </a:rPr>
              <a:t>en </a:t>
            </a:r>
            <a:r>
              <a:rPr lang="nl-NL" sz="2800" dirty="0">
                <a:solidFill>
                  <a:srgbClr val="17375E"/>
                </a:solidFill>
                <a:latin typeface="Avenir Black"/>
                <a:cs typeface="Avenir Black"/>
              </a:rPr>
              <a:t>de </a:t>
            </a:r>
            <a:r>
              <a:rPr lang="nl-NL" sz="2800" dirty="0" smtClean="0">
                <a:solidFill>
                  <a:srgbClr val="17375E"/>
                </a:solidFill>
                <a:latin typeface="Avenir Black"/>
                <a:cs typeface="Avenir Black"/>
              </a:rPr>
              <a:t>unieke historische waarden</a:t>
            </a:r>
            <a:endParaRPr lang="nl-NL" sz="2800" dirty="0">
              <a:solidFill>
                <a:srgbClr val="17375E"/>
              </a:solidFill>
              <a:latin typeface="Avenir Black"/>
              <a:cs typeface="Avenir Black"/>
            </a:endParaRPr>
          </a:p>
        </p:txBody>
      </p:sp>
      <p:sp>
        <p:nvSpPr>
          <p:cNvPr id="9" name="Rechthoek 8"/>
          <p:cNvSpPr/>
          <p:nvPr/>
        </p:nvSpPr>
        <p:spPr>
          <a:xfrm>
            <a:off x="724527" y="1667934"/>
            <a:ext cx="7652221" cy="523220"/>
          </a:xfrm>
          <a:prstGeom prst="rect">
            <a:avLst/>
          </a:prstGeom>
          <a:solidFill>
            <a:srgbClr val="800000">
              <a:alpha val="74000"/>
            </a:srgbClr>
          </a:solidFill>
        </p:spPr>
        <p:txBody>
          <a:bodyPr wrap="square">
            <a:spAutoFit/>
          </a:bodyPr>
          <a:lstStyle/>
          <a:p>
            <a:pPr algn="ctr"/>
            <a:r>
              <a:rPr lang="nl-NL" sz="2800" dirty="0" smtClean="0">
                <a:solidFill>
                  <a:schemeClr val="bg1"/>
                </a:solidFill>
                <a:latin typeface="Avenir Black"/>
                <a:cs typeface="Avenir Black"/>
              </a:rPr>
              <a:t>De taken die voor ons liggen</a:t>
            </a:r>
            <a:endParaRPr lang="nl-NL" sz="2800" dirty="0">
              <a:solidFill>
                <a:schemeClr val="bg1"/>
              </a:solidFill>
              <a:latin typeface="Avenir Black"/>
              <a:cs typeface="Avenir Black"/>
            </a:endParaRPr>
          </a:p>
        </p:txBody>
      </p:sp>
    </p:spTree>
    <p:extLst>
      <p:ext uri="{BB962C8B-B14F-4D97-AF65-F5344CB8AC3E}">
        <p14:creationId xmlns:p14="http://schemas.microsoft.com/office/powerpoint/2010/main" val="8686090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el 3"/>
          <p:cNvSpPr>
            <a:spLocks noGrp="1"/>
          </p:cNvSpPr>
          <p:nvPr>
            <p:ph type="subTitle" idx="1"/>
          </p:nvPr>
        </p:nvSpPr>
        <p:spPr>
          <a:xfrm>
            <a:off x="1332780" y="1334480"/>
            <a:ext cx="6439620" cy="4103980"/>
          </a:xfrm>
          <a:solidFill>
            <a:srgbClr val="FFFFFF">
              <a:alpha val="72000"/>
            </a:srgbClr>
          </a:solidFill>
        </p:spPr>
        <p:txBody>
          <a:bodyPr anchor="ctr"/>
          <a:lstStyle/>
          <a:p>
            <a:r>
              <a:rPr lang="nl-NL" sz="1700" dirty="0" smtClean="0">
                <a:solidFill>
                  <a:schemeClr val="tx2">
                    <a:lumMod val="75000"/>
                  </a:schemeClr>
                </a:solidFill>
              </a:rPr>
              <a:t>HET VERHAAL</a:t>
            </a:r>
          </a:p>
          <a:p>
            <a:r>
              <a:rPr lang="nl-NL" sz="1700" dirty="0" smtClean="0">
                <a:solidFill>
                  <a:schemeClr val="tx2">
                    <a:lumMod val="75000"/>
                  </a:schemeClr>
                </a:solidFill>
              </a:rPr>
              <a:t>Voor bewoners, bezoekers en ondernemers is de binnenstad een gezellige, gezonde, groene plek waar iedereen welkom is en aan zijn trekken komt, plezier heeft, smult, winkelt,  cultuur beleeft, zijn brood verdient en steeds nieuwe dingen ontdekt. Dit komt door de unieke combinatie van de verbinding tussen mensen onderling en met de stad, de veilige omgeving waarin je durft uitgedaagd te worden en die stimuleert om je creativiteit </a:t>
            </a:r>
            <a:r>
              <a:rPr lang="nl-NL" sz="1700" dirty="0">
                <a:solidFill>
                  <a:schemeClr val="tx2">
                    <a:lumMod val="75000"/>
                  </a:schemeClr>
                </a:solidFill>
              </a:rPr>
              <a:t>en </a:t>
            </a:r>
            <a:r>
              <a:rPr lang="nl-NL" sz="1700" dirty="0" smtClean="0">
                <a:solidFill>
                  <a:schemeClr val="tx2">
                    <a:lumMod val="75000"/>
                  </a:schemeClr>
                </a:solidFill>
              </a:rPr>
              <a:t>talenten te gebruiken </a:t>
            </a:r>
            <a:r>
              <a:rPr lang="nl-NL" sz="1700" dirty="0">
                <a:solidFill>
                  <a:schemeClr val="tx2">
                    <a:lumMod val="75000"/>
                  </a:schemeClr>
                </a:solidFill>
              </a:rPr>
              <a:t>en </a:t>
            </a:r>
            <a:r>
              <a:rPr lang="nl-NL" sz="1700" dirty="0" smtClean="0">
                <a:solidFill>
                  <a:schemeClr val="tx2">
                    <a:lumMod val="75000"/>
                  </a:schemeClr>
                </a:solidFill>
              </a:rPr>
              <a:t>te ontwikkelen. Dit wordt verder gevoed door de wil om samen innovatie te omarmen om beter te presteren naar de toekomst.</a:t>
            </a:r>
          </a:p>
          <a:p>
            <a:r>
              <a:rPr lang="nl-NL" sz="1700" dirty="0" smtClean="0">
                <a:solidFill>
                  <a:schemeClr val="tx2">
                    <a:lumMod val="75000"/>
                  </a:schemeClr>
                </a:solidFill>
              </a:rPr>
              <a:t>Dit vindt plaats in een uniek cultuurhistorisch decor.</a:t>
            </a:r>
          </a:p>
          <a:p>
            <a:r>
              <a:rPr lang="nl-NL" sz="1700" dirty="0" smtClean="0">
                <a:solidFill>
                  <a:schemeClr val="tx2">
                    <a:lumMod val="75000"/>
                  </a:schemeClr>
                </a:solidFill>
              </a:rPr>
              <a:t>Het ultieme doel dat we nastreven is allemaal geluk te beleven in de breedste zin van het woord.</a:t>
            </a: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41</a:t>
            </a:fld>
            <a:endParaRPr lang="en-US" dirty="0"/>
          </a:p>
        </p:txBody>
      </p:sp>
      <p:sp>
        <p:nvSpPr>
          <p:cNvPr id="7" name="Rechthoek 6"/>
          <p:cNvSpPr/>
          <p:nvPr/>
        </p:nvSpPr>
        <p:spPr>
          <a:xfrm>
            <a:off x="1306833" y="219074"/>
            <a:ext cx="6521897" cy="103257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Subtitel 3"/>
          <p:cNvSpPr txBox="1">
            <a:spLocks/>
          </p:cNvSpPr>
          <p:nvPr/>
        </p:nvSpPr>
        <p:spPr>
          <a:xfrm>
            <a:off x="0" y="135736"/>
            <a:ext cx="9144000" cy="10064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6300" b="0" i="0" kern="1200">
                <a:solidFill>
                  <a:schemeClr val="bg1"/>
                </a:solidFill>
                <a:latin typeface="TYPOGRAPH PRO Light"/>
                <a:ea typeface="+mn-ea"/>
                <a:cs typeface="TYPOGRAPH PRO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sz="7200" dirty="0" smtClean="0">
                <a:solidFill>
                  <a:srgbClr val="141943"/>
                </a:solidFill>
              </a:rPr>
              <a:t>VISIE 2030</a:t>
            </a:r>
          </a:p>
        </p:txBody>
      </p:sp>
    </p:spTree>
    <p:extLst>
      <p:ext uri="{BB962C8B-B14F-4D97-AF65-F5344CB8AC3E}">
        <p14:creationId xmlns:p14="http://schemas.microsoft.com/office/powerpoint/2010/main" val="39945111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NL_Trisure (dragged).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523" y="4132624"/>
            <a:ext cx="1440000" cy="951519"/>
          </a:xfrm>
          <a:prstGeom prst="rect">
            <a:avLst/>
          </a:prstGeom>
          <a:ln>
            <a:solidFill>
              <a:schemeClr val="bg1"/>
            </a:solidFill>
          </a:ln>
        </p:spPr>
      </p:pic>
      <p:pic>
        <p:nvPicPr>
          <p:cNvPr id="3" name="Afbeelding 2" descr="NL_Trisure (dragged).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4633" y="4136707"/>
            <a:ext cx="1440000" cy="951519"/>
          </a:xfrm>
          <a:prstGeom prst="rect">
            <a:avLst/>
          </a:prstGeom>
          <a:ln>
            <a:solidFill>
              <a:schemeClr val="bg1"/>
            </a:solidFill>
          </a:ln>
        </p:spPr>
      </p:pic>
      <p:pic>
        <p:nvPicPr>
          <p:cNvPr id="5" name="Afbeelding 4" descr="NL_Trisure (dragged).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2811" y="1904329"/>
            <a:ext cx="1440000" cy="951519"/>
          </a:xfrm>
          <a:prstGeom prst="rect">
            <a:avLst/>
          </a:prstGeom>
          <a:ln>
            <a:solidFill>
              <a:schemeClr val="bg1"/>
            </a:solidFill>
          </a:ln>
        </p:spPr>
      </p:pic>
      <p:pic>
        <p:nvPicPr>
          <p:cNvPr id="6" name="Afbeelding 5" descr="NL_Trisure (dragged).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2077" y="3018068"/>
            <a:ext cx="1440000" cy="951519"/>
          </a:xfrm>
          <a:prstGeom prst="rect">
            <a:avLst/>
          </a:prstGeom>
          <a:ln>
            <a:solidFill>
              <a:schemeClr val="bg1"/>
            </a:solidFill>
          </a:ln>
        </p:spPr>
      </p:pic>
      <p:pic>
        <p:nvPicPr>
          <p:cNvPr id="7" name="Afbeelding 6" descr="NL_Trisure (dragged).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1344" y="3018068"/>
            <a:ext cx="1440000" cy="951519"/>
          </a:xfrm>
          <a:prstGeom prst="rect">
            <a:avLst/>
          </a:prstGeom>
          <a:ln>
            <a:solidFill>
              <a:schemeClr val="bg1"/>
            </a:solidFill>
          </a:ln>
        </p:spPr>
      </p:pic>
      <p:pic>
        <p:nvPicPr>
          <p:cNvPr id="8" name="Afbeelding 7" descr="NL_Trisure (dragged).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04071" y="4132624"/>
            <a:ext cx="1440000" cy="951519"/>
          </a:xfrm>
          <a:prstGeom prst="rect">
            <a:avLst/>
          </a:prstGeom>
          <a:ln>
            <a:solidFill>
              <a:schemeClr val="bg1"/>
            </a:solidFill>
          </a:ln>
        </p:spPr>
      </p:pic>
      <p:pic>
        <p:nvPicPr>
          <p:cNvPr id="10" name="Afbeelding 9" descr="NL_Trisure (dragged).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4633" y="3054328"/>
            <a:ext cx="1440000" cy="951519"/>
          </a:xfrm>
          <a:prstGeom prst="rect">
            <a:avLst/>
          </a:prstGeom>
          <a:ln>
            <a:solidFill>
              <a:schemeClr val="bg1"/>
            </a:solidFill>
          </a:ln>
        </p:spPr>
      </p:pic>
      <p:pic>
        <p:nvPicPr>
          <p:cNvPr id="11" name="Afbeelding 10" descr="NL_Trisure (dragged).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34421" y="4132624"/>
            <a:ext cx="1440000" cy="951519"/>
          </a:xfrm>
          <a:prstGeom prst="rect">
            <a:avLst/>
          </a:prstGeom>
          <a:ln>
            <a:solidFill>
              <a:schemeClr val="bg1"/>
            </a:solidFill>
          </a:ln>
        </p:spPr>
      </p:pic>
      <p:sp>
        <p:nvSpPr>
          <p:cNvPr id="9" name="Tijdelijke aanduiding voor dianummer 8"/>
          <p:cNvSpPr>
            <a:spLocks noGrp="1"/>
          </p:cNvSpPr>
          <p:nvPr>
            <p:ph type="sldNum" sz="quarter" idx="12"/>
          </p:nvPr>
        </p:nvSpPr>
        <p:spPr/>
        <p:txBody>
          <a:bodyPr/>
          <a:lstStyle/>
          <a:p>
            <a:fld id="{37F5D7CF-7454-2E4C-8103-4D9E930CEF90}" type="slidenum">
              <a:rPr lang="en-US" smtClean="0"/>
              <a:pPr/>
              <a:t>42</a:t>
            </a:fld>
            <a:endParaRPr lang="en-US" dirty="0"/>
          </a:p>
        </p:txBody>
      </p:sp>
      <p:sp>
        <p:nvSpPr>
          <p:cNvPr id="14" name="Rechthoek 13"/>
          <p:cNvSpPr/>
          <p:nvPr/>
        </p:nvSpPr>
        <p:spPr>
          <a:xfrm>
            <a:off x="1306833" y="219074"/>
            <a:ext cx="6521897" cy="103257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Subtitel 3"/>
          <p:cNvSpPr txBox="1">
            <a:spLocks/>
          </p:cNvSpPr>
          <p:nvPr/>
        </p:nvSpPr>
        <p:spPr>
          <a:xfrm>
            <a:off x="0" y="135736"/>
            <a:ext cx="9144000" cy="10064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6300" b="0" i="0" kern="1200">
                <a:solidFill>
                  <a:schemeClr val="bg1"/>
                </a:solidFill>
                <a:latin typeface="TYPOGRAPH PRO Light"/>
                <a:ea typeface="+mn-ea"/>
                <a:cs typeface="TYPOGRAPH PRO Light"/>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NL" sz="7200" dirty="0" smtClean="0">
                <a:solidFill>
                  <a:srgbClr val="141943"/>
                </a:solidFill>
              </a:rPr>
              <a:t>VISIE 2030</a:t>
            </a:r>
          </a:p>
        </p:txBody>
      </p:sp>
      <p:sp>
        <p:nvSpPr>
          <p:cNvPr id="4" name="Rechthoek 3"/>
          <p:cNvSpPr/>
          <p:nvPr/>
        </p:nvSpPr>
        <p:spPr>
          <a:xfrm>
            <a:off x="6189507" y="1505735"/>
            <a:ext cx="2710651" cy="1384995"/>
          </a:xfrm>
          <a:prstGeom prst="rect">
            <a:avLst/>
          </a:prstGeom>
          <a:solidFill>
            <a:srgbClr val="FFFFFF">
              <a:alpha val="75000"/>
            </a:srgbClr>
          </a:solidFill>
        </p:spPr>
        <p:txBody>
          <a:bodyPr wrap="square">
            <a:spAutoFit/>
          </a:bodyPr>
          <a:lstStyle/>
          <a:p>
            <a:r>
              <a:rPr lang="nl-NL" sz="1400" dirty="0" smtClean="0">
                <a:solidFill>
                  <a:schemeClr val="tx2"/>
                </a:solidFill>
                <a:latin typeface="TYPOGRAPH PRO Light"/>
                <a:cs typeface="TYPOGRAPH PRO Light"/>
              </a:rPr>
              <a:t>Plezier, creativiteit, fantasie en het ontdekken van nieuwe dingen wordt goed gestimuleerd en is al reeds prominent aanwezig in het Zwolle van 2030</a:t>
            </a:r>
            <a:endParaRPr lang="en-GB" sz="1400" dirty="0">
              <a:solidFill>
                <a:schemeClr val="tx2"/>
              </a:solidFill>
              <a:latin typeface="TYPOGRAPH PRO Light"/>
              <a:cs typeface="TYPOGRAPH PRO Light"/>
            </a:endParaRPr>
          </a:p>
        </p:txBody>
      </p:sp>
      <p:sp>
        <p:nvSpPr>
          <p:cNvPr id="16" name="Rechthoek 15"/>
          <p:cNvSpPr/>
          <p:nvPr/>
        </p:nvSpPr>
        <p:spPr>
          <a:xfrm>
            <a:off x="321940" y="1479250"/>
            <a:ext cx="2514322" cy="1384995"/>
          </a:xfrm>
          <a:prstGeom prst="rect">
            <a:avLst/>
          </a:prstGeom>
          <a:solidFill>
            <a:srgbClr val="FFFFFF">
              <a:alpha val="75000"/>
            </a:srgbClr>
          </a:solidFill>
        </p:spPr>
        <p:txBody>
          <a:bodyPr wrap="square">
            <a:spAutoFit/>
          </a:bodyPr>
          <a:lstStyle/>
          <a:p>
            <a:r>
              <a:rPr lang="nl-NL" sz="1400" dirty="0" smtClean="0">
                <a:solidFill>
                  <a:schemeClr val="tx2"/>
                </a:solidFill>
                <a:latin typeface="TYPOGRAPH PRO Light"/>
                <a:cs typeface="TYPOGRAPH PRO Light"/>
              </a:rPr>
              <a:t>Randvoorwaarden waar we nooit concessies aan doen zijn een gezonde en veilige leefomgeving voor alle bewoners, bezoekers, ondernemers en anderen</a:t>
            </a:r>
            <a:endParaRPr lang="en-GB" sz="1400" dirty="0">
              <a:solidFill>
                <a:schemeClr val="tx2"/>
              </a:solidFill>
              <a:latin typeface="TYPOGRAPH PRO Light"/>
              <a:cs typeface="TYPOGRAPH PRO Light"/>
            </a:endParaRPr>
          </a:p>
        </p:txBody>
      </p:sp>
      <p:sp>
        <p:nvSpPr>
          <p:cNvPr id="17" name="Rechthoek 16"/>
          <p:cNvSpPr/>
          <p:nvPr/>
        </p:nvSpPr>
        <p:spPr>
          <a:xfrm>
            <a:off x="3134421" y="5119919"/>
            <a:ext cx="4694309" cy="307777"/>
          </a:xfrm>
          <a:prstGeom prst="rect">
            <a:avLst/>
          </a:prstGeom>
          <a:solidFill>
            <a:srgbClr val="FFFFFF">
              <a:alpha val="75000"/>
            </a:srgbClr>
          </a:solidFill>
        </p:spPr>
        <p:txBody>
          <a:bodyPr wrap="square">
            <a:spAutoFit/>
          </a:bodyPr>
          <a:lstStyle/>
          <a:p>
            <a:r>
              <a:rPr lang="nl-NL" sz="1400" smtClean="0">
                <a:solidFill>
                  <a:schemeClr val="tx2"/>
                </a:solidFill>
                <a:latin typeface="TYPOGRAPH PRO Light"/>
                <a:cs typeface="TYPOGRAPH PRO Light"/>
              </a:rPr>
              <a:t>Onze fundatie is schoonheid, verbinding en talent</a:t>
            </a:r>
            <a:endParaRPr lang="nl-NL" sz="1400">
              <a:solidFill>
                <a:schemeClr val="tx2"/>
              </a:solidFill>
              <a:latin typeface="TYPOGRAPH PRO Light"/>
              <a:cs typeface="TYPOGRAPH PRO Light"/>
            </a:endParaRPr>
          </a:p>
        </p:txBody>
      </p:sp>
    </p:spTree>
    <p:extLst>
      <p:ext uri="{BB962C8B-B14F-4D97-AF65-F5344CB8AC3E}">
        <p14:creationId xmlns:p14="http://schemas.microsoft.com/office/powerpoint/2010/main" val="38356891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367690" y="2114191"/>
            <a:ext cx="3726798" cy="3313577"/>
          </a:xfrm>
        </p:spPr>
        <p:txBody>
          <a:bodyPr anchor="ctr"/>
          <a:lstStyle/>
          <a:p>
            <a:pPr algn="l"/>
            <a:r>
              <a:rPr lang="en-GB" sz="3600" dirty="0" smtClean="0"/>
              <a:t>A status is </a:t>
            </a:r>
            <a:r>
              <a:rPr lang="en-GB" sz="3600" dirty="0" err="1" smtClean="0"/>
              <a:t>verstevigd</a:t>
            </a:r>
            <a:r>
              <a:rPr lang="en-GB" sz="3600" dirty="0" smtClean="0"/>
              <a:t> door </a:t>
            </a:r>
            <a:r>
              <a:rPr lang="en-GB" sz="3600" dirty="0" err="1" smtClean="0"/>
              <a:t>significante</a:t>
            </a:r>
            <a:r>
              <a:rPr lang="en-GB" sz="3600" dirty="0" smtClean="0"/>
              <a:t> </a:t>
            </a:r>
            <a:r>
              <a:rPr lang="en-GB" sz="3600" dirty="0" err="1" smtClean="0"/>
              <a:t>indicatoren</a:t>
            </a:r>
            <a:r>
              <a:rPr lang="en-GB" sz="3600" dirty="0" smtClean="0"/>
              <a:t>* </a:t>
            </a:r>
            <a:r>
              <a:rPr lang="en-GB" sz="3600" dirty="0" err="1" smtClean="0"/>
              <a:t>uitstekend</a:t>
            </a:r>
            <a:r>
              <a:rPr lang="en-GB" sz="3600" dirty="0" smtClean="0"/>
              <a:t> </a:t>
            </a:r>
            <a:r>
              <a:rPr lang="en-GB" sz="3600" dirty="0" err="1" smtClean="0"/>
              <a:t>te</a:t>
            </a:r>
            <a:r>
              <a:rPr lang="en-GB" sz="3600" dirty="0" smtClean="0"/>
              <a:t> </a:t>
            </a:r>
            <a:r>
              <a:rPr lang="en-GB" sz="3600" dirty="0" err="1" smtClean="0"/>
              <a:t>managen</a:t>
            </a:r>
            <a:endParaRPr lang="en-GB" sz="3600" dirty="0"/>
          </a:p>
        </p:txBody>
      </p:sp>
      <p:pic>
        <p:nvPicPr>
          <p:cNvPr id="3" name="Afbeelding 2" descr="PBL_2015_De veerkrachtige binnenstad_1667.pdf"/>
          <p:cNvPicPr>
            <a:picLocks noChangeAspect="1"/>
          </p:cNvPicPr>
          <p:nvPr/>
        </p:nvPicPr>
        <p:blipFill rotWithShape="1">
          <a:blip r:embed="rId2" cstate="screen">
            <a:extLst>
              <a:ext uri="{28A0092B-C50C-407E-A947-70E740481C1C}">
                <a14:useLocalDpi xmlns:a14="http://schemas.microsoft.com/office/drawing/2010/main"/>
              </a:ext>
            </a:extLst>
          </a:blip>
          <a:srcRect l="40744" t="28077" r="40427" b="58348"/>
          <a:stretch/>
        </p:blipFill>
        <p:spPr>
          <a:xfrm>
            <a:off x="683863" y="618650"/>
            <a:ext cx="1388182" cy="1416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kstvak 5"/>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
        <p:nvSpPr>
          <p:cNvPr id="7" name="Tekstvak 6"/>
          <p:cNvSpPr txBox="1"/>
          <p:nvPr/>
        </p:nvSpPr>
        <p:spPr>
          <a:xfrm>
            <a:off x="5099027" y="142508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*Monument </a:t>
            </a:r>
            <a:r>
              <a:rPr lang="en-GB" sz="2400" dirty="0" err="1" smtClean="0">
                <a:solidFill>
                  <a:schemeClr val="bg1"/>
                </a:solidFill>
                <a:latin typeface="TYPOGRAPH PRO Light"/>
                <a:cs typeface="TYPOGRAPH PRO Light"/>
              </a:rPr>
              <a:t>dichtheid</a:t>
            </a:r>
            <a:endParaRPr lang="en-GB" sz="2400" dirty="0" smtClean="0">
              <a:solidFill>
                <a:schemeClr val="bg1"/>
              </a:solidFill>
              <a:latin typeface="TYPOGRAPH PRO Light"/>
              <a:cs typeface="TYPOGRAPH PRO Light"/>
            </a:endParaRPr>
          </a:p>
        </p:txBody>
      </p:sp>
      <p:sp>
        <p:nvSpPr>
          <p:cNvPr id="8" name="Tekstvak 7"/>
          <p:cNvSpPr txBox="1"/>
          <p:nvPr/>
        </p:nvSpPr>
        <p:spPr>
          <a:xfrm>
            <a:off x="5099027" y="215870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a:t>
            </a:r>
            <a:r>
              <a:rPr lang="en-GB" sz="2400" dirty="0" err="1" smtClean="0">
                <a:solidFill>
                  <a:schemeClr val="bg1"/>
                </a:solidFill>
                <a:latin typeface="TYPOGRAPH PRO Light"/>
                <a:cs typeface="TYPOGRAPH PRO Light"/>
              </a:rPr>
              <a:t>Klanten</a:t>
            </a:r>
            <a:r>
              <a:rPr lang="en-GB" sz="2400" dirty="0" smtClean="0">
                <a:solidFill>
                  <a:schemeClr val="bg1"/>
                </a:solidFill>
                <a:latin typeface="TYPOGRAPH PRO Light"/>
                <a:cs typeface="TYPOGRAPH PRO Light"/>
              </a:rPr>
              <a:t> </a:t>
            </a:r>
            <a:r>
              <a:rPr lang="en-GB" sz="2400" dirty="0" err="1" smtClean="0">
                <a:solidFill>
                  <a:schemeClr val="bg1"/>
                </a:solidFill>
                <a:latin typeface="TYPOGRAPH PRO Light"/>
                <a:cs typeface="TYPOGRAPH PRO Light"/>
              </a:rPr>
              <a:t>potentieel</a:t>
            </a:r>
            <a:endParaRPr lang="en-GB" sz="2400" dirty="0" smtClean="0">
              <a:solidFill>
                <a:schemeClr val="bg1"/>
              </a:solidFill>
              <a:latin typeface="TYPOGRAPH PRO Light"/>
              <a:cs typeface="TYPOGRAPH PRO Light"/>
            </a:endParaRPr>
          </a:p>
        </p:txBody>
      </p:sp>
      <p:sp>
        <p:nvSpPr>
          <p:cNvPr id="9" name="Tekstvak 8"/>
          <p:cNvSpPr txBox="1"/>
          <p:nvPr/>
        </p:nvSpPr>
        <p:spPr>
          <a:xfrm>
            <a:off x="5121179" y="288090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a:t>
            </a:r>
            <a:r>
              <a:rPr lang="en-GB" sz="2400" dirty="0" err="1" smtClean="0">
                <a:solidFill>
                  <a:schemeClr val="bg1"/>
                </a:solidFill>
                <a:latin typeface="TYPOGRAPH PRO Light"/>
                <a:cs typeface="TYPOGRAPH PRO Light"/>
              </a:rPr>
              <a:t>Banengroei</a:t>
            </a:r>
            <a:endParaRPr lang="en-GB" sz="2400" dirty="0" smtClean="0">
              <a:solidFill>
                <a:schemeClr val="bg1"/>
              </a:solidFill>
              <a:latin typeface="TYPOGRAPH PRO Light"/>
              <a:cs typeface="TYPOGRAPH PRO Light"/>
            </a:endParaRPr>
          </a:p>
        </p:txBody>
      </p:sp>
      <p:sp>
        <p:nvSpPr>
          <p:cNvPr id="10" name="Tekstvak 9"/>
          <p:cNvSpPr txBox="1"/>
          <p:nvPr/>
        </p:nvSpPr>
        <p:spPr>
          <a:xfrm>
            <a:off x="5094488" y="358682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a:t>
            </a:r>
            <a:r>
              <a:rPr lang="en-GB" sz="2400" dirty="0" err="1" smtClean="0">
                <a:solidFill>
                  <a:schemeClr val="bg1"/>
                </a:solidFill>
                <a:latin typeface="TYPOGRAPH PRO Light"/>
                <a:cs typeface="TYPOGRAPH PRO Light"/>
              </a:rPr>
              <a:t>Leegstand</a:t>
            </a:r>
            <a:endParaRPr lang="en-GB" sz="2400" dirty="0" smtClean="0">
              <a:solidFill>
                <a:schemeClr val="bg1"/>
              </a:solidFill>
              <a:latin typeface="TYPOGRAPH PRO Light"/>
              <a:cs typeface="TYPOGRAPH PRO Light"/>
            </a:endParaRPr>
          </a:p>
        </p:txBody>
      </p:sp>
      <p:sp>
        <p:nvSpPr>
          <p:cNvPr id="11" name="Tekstvak 10"/>
          <p:cNvSpPr txBox="1"/>
          <p:nvPr/>
        </p:nvSpPr>
        <p:spPr>
          <a:xfrm>
            <a:off x="5116640" y="427646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a:t>
            </a:r>
            <a:r>
              <a:rPr lang="en-GB" sz="2400" dirty="0" err="1" smtClean="0">
                <a:solidFill>
                  <a:schemeClr val="bg1"/>
                </a:solidFill>
                <a:latin typeface="TYPOGRAPH PRO Light"/>
                <a:cs typeface="TYPOGRAPH PRO Light"/>
              </a:rPr>
              <a:t>Winkel-diversiteit</a:t>
            </a:r>
            <a:endParaRPr lang="en-GB" sz="2400" dirty="0" smtClean="0">
              <a:solidFill>
                <a:schemeClr val="bg1"/>
              </a:solidFill>
              <a:latin typeface="TYPOGRAPH PRO Light"/>
              <a:cs typeface="TYPOGRAPH PRO Light"/>
            </a:endParaRPr>
          </a:p>
        </p:txBody>
      </p:sp>
      <p:sp>
        <p:nvSpPr>
          <p:cNvPr id="12" name="Tekstvak 11"/>
          <p:cNvSpPr txBox="1"/>
          <p:nvPr/>
        </p:nvSpPr>
        <p:spPr>
          <a:xfrm>
            <a:off x="5106230" y="4966104"/>
            <a:ext cx="3611483" cy="461665"/>
          </a:xfrm>
          <a:prstGeom prst="rect">
            <a:avLst/>
          </a:prstGeom>
          <a:solidFill>
            <a:srgbClr val="00FF00">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2400" dirty="0" smtClean="0">
                <a:solidFill>
                  <a:schemeClr val="bg1"/>
                </a:solidFill>
                <a:latin typeface="TYPOGRAPH PRO Light"/>
                <a:cs typeface="TYPOGRAPH PRO Light"/>
              </a:rPr>
              <a:t>*</a:t>
            </a:r>
            <a:r>
              <a:rPr lang="en-GB" sz="2400" dirty="0" err="1">
                <a:solidFill>
                  <a:schemeClr val="bg1"/>
                </a:solidFill>
                <a:latin typeface="TYPOGRAPH PRO Light"/>
                <a:cs typeface="TYPOGRAPH PRO Light"/>
              </a:rPr>
              <a:t>E</a:t>
            </a:r>
            <a:r>
              <a:rPr lang="en-GB" sz="2400" dirty="0" err="1" smtClean="0">
                <a:solidFill>
                  <a:schemeClr val="bg1"/>
                </a:solidFill>
                <a:latin typeface="TYPOGRAPH PRO Light"/>
                <a:cs typeface="TYPOGRAPH PRO Light"/>
              </a:rPr>
              <a:t>nzovoorts</a:t>
            </a:r>
            <a:endParaRPr lang="en-GB" sz="2400" dirty="0">
              <a:solidFill>
                <a:schemeClr val="bg1"/>
              </a:solidFill>
              <a:latin typeface="TYPOGRAPH PRO Light"/>
              <a:cs typeface="TYPOGRAPH PRO Light"/>
            </a:endParaRP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43</a:t>
            </a:fld>
            <a:endParaRPr lang="en-US" dirty="0"/>
          </a:p>
        </p:txBody>
      </p:sp>
      <p:sp>
        <p:nvSpPr>
          <p:cNvPr id="14" name="Tekstvak 13"/>
          <p:cNvSpPr txBox="1"/>
          <p:nvPr/>
        </p:nvSpPr>
        <p:spPr>
          <a:xfrm>
            <a:off x="36509" y="6014225"/>
            <a:ext cx="3625702" cy="27699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1200" dirty="0" err="1" smtClean="0">
                <a:solidFill>
                  <a:schemeClr val="bg1"/>
                </a:solidFill>
                <a:latin typeface="TYPOGRAPH PRO Light"/>
                <a:cs typeface="TYPOGRAPH PRO Light"/>
              </a:rPr>
              <a:t>Bron</a:t>
            </a:r>
            <a:r>
              <a:rPr lang="en-GB" sz="1200" dirty="0" smtClean="0">
                <a:solidFill>
                  <a:schemeClr val="bg1"/>
                </a:solidFill>
                <a:latin typeface="TYPOGRAPH PRO Light"/>
                <a:cs typeface="TYPOGRAPH PRO Light"/>
              </a:rPr>
              <a:t>: PBL 2015 De </a:t>
            </a:r>
            <a:r>
              <a:rPr lang="en-GB" sz="1200" dirty="0" err="1" smtClean="0">
                <a:solidFill>
                  <a:schemeClr val="bg1"/>
                </a:solidFill>
                <a:latin typeface="TYPOGRAPH PRO Light"/>
                <a:cs typeface="TYPOGRAPH PRO Light"/>
              </a:rPr>
              <a:t>veerkrachtige</a:t>
            </a:r>
            <a:r>
              <a:rPr lang="en-GB" sz="1200" dirty="0" smtClean="0">
                <a:solidFill>
                  <a:schemeClr val="bg1"/>
                </a:solidFill>
                <a:latin typeface="TYPOGRAPH PRO Light"/>
                <a:cs typeface="TYPOGRAPH PRO Light"/>
              </a:rPr>
              <a:t> </a:t>
            </a:r>
            <a:r>
              <a:rPr lang="en-GB" sz="1200" dirty="0" err="1" smtClean="0">
                <a:solidFill>
                  <a:schemeClr val="bg1"/>
                </a:solidFill>
                <a:latin typeface="TYPOGRAPH PRO Light"/>
                <a:cs typeface="TYPOGRAPH PRO Light"/>
              </a:rPr>
              <a:t>binnenstad</a:t>
            </a:r>
            <a:endParaRPr lang="en-GB" sz="1200" dirty="0" smtClean="0">
              <a:solidFill>
                <a:schemeClr val="bg1"/>
              </a:solidFill>
              <a:latin typeface="TYPOGRAPH PRO Light"/>
              <a:cs typeface="TYPOGRAPH PRO Light"/>
            </a:endParaRPr>
          </a:p>
        </p:txBody>
      </p:sp>
    </p:spTree>
    <p:extLst>
      <p:ext uri="{BB962C8B-B14F-4D97-AF65-F5344CB8AC3E}">
        <p14:creationId xmlns:p14="http://schemas.microsoft.com/office/powerpoint/2010/main" val="41171623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421199" y="1380498"/>
            <a:ext cx="5290959" cy="4086268"/>
          </a:xfrm>
        </p:spPr>
        <p:txBody>
          <a:bodyPr anchor="ctr"/>
          <a:lstStyle/>
          <a:p>
            <a:pPr algn="l"/>
            <a:r>
              <a:rPr lang="nl-NL" sz="3600" dirty="0" smtClean="0"/>
              <a:t>Het historisch karakter en de schoonheid van de binnenstad zijn prominent uitgelicht en zijn nationaal bekend</a:t>
            </a:r>
            <a:endParaRPr lang="en-GB" sz="3600" dirty="0"/>
          </a:p>
        </p:txBody>
      </p:sp>
      <p:sp>
        <p:nvSpPr>
          <p:cNvPr id="6" name="Tekstvak 5"/>
          <p:cNvSpPr txBox="1"/>
          <p:nvPr/>
        </p:nvSpPr>
        <p:spPr>
          <a:xfrm>
            <a:off x="624939" y="2545987"/>
            <a:ext cx="1439997" cy="2431435"/>
          </a:xfrm>
          <a:prstGeom prst="rect">
            <a:avLst/>
          </a:prstGeom>
          <a:solidFill>
            <a:srgbClr val="FFFFFF">
              <a:alpha val="77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8,2</a:t>
            </a:r>
          </a:p>
          <a:p>
            <a:pPr algn="ctr"/>
            <a:endParaRPr lang="en-GB"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8,4</a:t>
            </a:r>
          </a:p>
        </p:txBody>
      </p:sp>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808" y="740027"/>
            <a:ext cx="1439996" cy="1439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jdelijke aanduiding voor dianummer 3"/>
          <p:cNvSpPr>
            <a:spLocks noGrp="1"/>
          </p:cNvSpPr>
          <p:nvPr>
            <p:ph type="sldNum" sz="quarter" idx="12"/>
          </p:nvPr>
        </p:nvSpPr>
        <p:spPr/>
        <p:txBody>
          <a:bodyPr/>
          <a:lstStyle/>
          <a:p>
            <a:fld id="{37F5D7CF-7454-2E4C-8103-4D9E930CEF90}" type="slidenum">
              <a:rPr lang="en-US" smtClean="0"/>
              <a:pPr/>
              <a:t>44</a:t>
            </a:fld>
            <a:endParaRPr lang="en-US" dirty="0"/>
          </a:p>
        </p:txBody>
      </p:sp>
      <p:sp>
        <p:nvSpPr>
          <p:cNvPr id="8" name="Tekstvak 7"/>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42232398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519" y="226643"/>
            <a:ext cx="1440000" cy="1440000"/>
          </a:xfrm>
          <a:prstGeom prst="rect">
            <a:avLst/>
          </a:prstGeom>
          <a:solidFill>
            <a:srgbClr val="FFFFFF"/>
          </a:solidFill>
        </p:spPr>
      </p:pic>
      <p:sp>
        <p:nvSpPr>
          <p:cNvPr id="2" name="Subtitel 1"/>
          <p:cNvSpPr>
            <a:spLocks noGrp="1"/>
          </p:cNvSpPr>
          <p:nvPr>
            <p:ph type="subTitle" idx="1"/>
          </p:nvPr>
        </p:nvSpPr>
        <p:spPr>
          <a:xfrm>
            <a:off x="2421200" y="1374361"/>
            <a:ext cx="5351200" cy="4086270"/>
          </a:xfrm>
        </p:spPr>
        <p:txBody>
          <a:bodyPr anchor="ctr"/>
          <a:lstStyle/>
          <a:p>
            <a:pPr algn="l"/>
            <a:r>
              <a:rPr lang="nl-NL" sz="3600" dirty="0" smtClean="0"/>
              <a:t>De binnenstad heeft zijn culinaire aanbod gehandhaafd en is qua culturele aanbod licht verbeterd.</a:t>
            </a:r>
            <a:endParaRPr lang="en-GB" sz="3600" dirty="0"/>
          </a:p>
        </p:txBody>
      </p:sp>
      <p:sp>
        <p:nvSpPr>
          <p:cNvPr id="12" name="Tekstvak 11"/>
          <p:cNvSpPr txBox="1"/>
          <p:nvPr/>
        </p:nvSpPr>
        <p:spPr>
          <a:xfrm>
            <a:off x="606012" y="1665821"/>
            <a:ext cx="1405590" cy="1323439"/>
          </a:xfrm>
          <a:prstGeom prst="rect">
            <a:avLst/>
          </a:prstGeom>
          <a:solidFill>
            <a:srgbClr val="008000">
              <a:alpha val="76000"/>
            </a:srgb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smtClean="0">
                <a:solidFill>
                  <a:schemeClr val="bg1"/>
                </a:solidFill>
                <a:latin typeface="TYPOGRAPH PRO Light"/>
                <a:cs typeface="TYPOGRAPH PRO Light"/>
              </a:rPr>
              <a:t>8,2 </a:t>
            </a:r>
          </a:p>
          <a:p>
            <a:pPr algn="ctr"/>
            <a:r>
              <a:rPr lang="en-GB" sz="2000" dirty="0" smtClean="0">
                <a:solidFill>
                  <a:schemeClr val="bg1"/>
                </a:solidFill>
                <a:latin typeface="TYPOGRAPH PRO Light"/>
                <a:cs typeface="TYPOGRAPH PRO Light"/>
              </a:rPr>
              <a:t>(8,2)</a:t>
            </a:r>
            <a:endParaRPr lang="en-GB" sz="2400" dirty="0" smtClean="0">
              <a:solidFill>
                <a:schemeClr val="bg1"/>
              </a:solidFill>
              <a:latin typeface="TYPOGRAPH PRO Light"/>
              <a:cs typeface="TYPOGRAPH PRO Light"/>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519" y="3197056"/>
            <a:ext cx="1440000" cy="1440000"/>
          </a:xfrm>
          <a:prstGeom prst="rect">
            <a:avLst/>
          </a:prstGeom>
          <a:solidFill>
            <a:srgbClr val="FFFFFF"/>
          </a:solidFill>
        </p:spPr>
      </p:pic>
      <p:sp>
        <p:nvSpPr>
          <p:cNvPr id="14" name="Tekstvak 13"/>
          <p:cNvSpPr txBox="1"/>
          <p:nvPr/>
        </p:nvSpPr>
        <p:spPr>
          <a:xfrm>
            <a:off x="591223" y="4634681"/>
            <a:ext cx="1433296" cy="1323439"/>
          </a:xfrm>
          <a:prstGeom prst="rect">
            <a:avLst/>
          </a:prstGeom>
          <a:solidFill>
            <a:srgbClr val="008000">
              <a:alpha val="76000"/>
            </a:srgb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smtClean="0">
                <a:solidFill>
                  <a:schemeClr val="bg1"/>
                </a:solidFill>
                <a:latin typeface="TYPOGRAPH PRO Light"/>
                <a:cs typeface="TYPOGRAPH PRO Light"/>
              </a:rPr>
              <a:t>8,0 </a:t>
            </a:r>
          </a:p>
          <a:p>
            <a:pPr algn="ctr"/>
            <a:r>
              <a:rPr lang="en-GB" sz="2000" dirty="0" smtClean="0">
                <a:solidFill>
                  <a:schemeClr val="bg1"/>
                </a:solidFill>
                <a:latin typeface="TYPOGRAPH PRO Light"/>
                <a:cs typeface="TYPOGRAPH PRO Light"/>
              </a:rPr>
              <a:t>(7,8)</a:t>
            </a:r>
            <a:endParaRPr lang="en-GB" sz="2400" dirty="0" smtClean="0">
              <a:solidFill>
                <a:schemeClr val="bg1"/>
              </a:solidFill>
              <a:latin typeface="TYPOGRAPH PRO Light"/>
              <a:cs typeface="TYPOGRAPH PRO Light"/>
            </a:endParaRPr>
          </a:p>
        </p:txBody>
      </p:sp>
      <p:sp>
        <p:nvSpPr>
          <p:cNvPr id="7" name="Tijdelijke aanduiding voor dianummer 6"/>
          <p:cNvSpPr>
            <a:spLocks noGrp="1"/>
          </p:cNvSpPr>
          <p:nvPr>
            <p:ph type="sldNum" sz="quarter" idx="12"/>
          </p:nvPr>
        </p:nvSpPr>
        <p:spPr/>
        <p:txBody>
          <a:bodyPr/>
          <a:lstStyle/>
          <a:p>
            <a:fld id="{37F5D7CF-7454-2E4C-8103-4D9E930CEF90}" type="slidenum">
              <a:rPr lang="en-US" smtClean="0"/>
              <a:pPr/>
              <a:t>45</a:t>
            </a:fld>
            <a:endParaRPr lang="en-US" dirty="0"/>
          </a:p>
        </p:txBody>
      </p:sp>
      <p:sp>
        <p:nvSpPr>
          <p:cNvPr id="10" name="Tekstvak 9"/>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2615234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421200" y="1397985"/>
            <a:ext cx="5351200" cy="4050374"/>
          </a:xfrm>
        </p:spPr>
        <p:txBody>
          <a:bodyPr anchor="ctr"/>
          <a:lstStyle/>
          <a:p>
            <a:pPr algn="l"/>
            <a:r>
              <a:rPr lang="nl-NL" sz="3600" u="sng" dirty="0"/>
              <a:t>S</a:t>
            </a:r>
            <a:r>
              <a:rPr lang="nl-NL" sz="3600" u="sng" dirty="0" smtClean="0"/>
              <a:t>amenwerking</a:t>
            </a:r>
            <a:r>
              <a:rPr lang="nl-NL" sz="3600" dirty="0" smtClean="0"/>
              <a:t> met </a:t>
            </a:r>
            <a:r>
              <a:rPr lang="nl-NL" sz="3600" dirty="0"/>
              <a:t>de gemeente </a:t>
            </a:r>
            <a:r>
              <a:rPr lang="nl-NL" sz="3600" dirty="0" smtClean="0"/>
              <a:t>en </a:t>
            </a:r>
            <a:r>
              <a:rPr lang="nl-NL" sz="3600" u="sng" dirty="0" err="1" smtClean="0"/>
              <a:t>regel-geving</a:t>
            </a:r>
            <a:r>
              <a:rPr lang="nl-NL" sz="3600" dirty="0" smtClean="0"/>
              <a:t> voor burgers en ondernemers is voldoende doordat zij faciliteert en creatief kijkt hoe het wel kan!</a:t>
            </a:r>
            <a:endParaRPr lang="en-GB" sz="3600" dirty="0"/>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434" y="3228512"/>
            <a:ext cx="1440000" cy="1440000"/>
          </a:xfrm>
          <a:prstGeom prst="rect">
            <a:avLst/>
          </a:prstGeom>
          <a:ln>
            <a:noFill/>
          </a:ln>
          <a:effectLst>
            <a:outerShdw blurRad="292100" dist="139700" dir="2700000" algn="tl" rotWithShape="0">
              <a:srgbClr val="333333">
                <a:alpha val="65000"/>
              </a:srgbClr>
            </a:outerShdw>
          </a:effec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434" y="156705"/>
            <a:ext cx="1440000" cy="1440000"/>
          </a:xfrm>
          <a:prstGeom prst="rect">
            <a:avLst/>
          </a:prstGeom>
          <a:ln>
            <a:noFill/>
          </a:ln>
          <a:effectLst>
            <a:outerShdw blurRad="292100" dist="139700" dir="2700000" algn="tl" rotWithShape="0">
              <a:srgbClr val="333333">
                <a:alpha val="65000"/>
              </a:srgbClr>
            </a:outerShdw>
          </a:effectLst>
        </p:spPr>
      </p:pic>
      <p:sp>
        <p:nvSpPr>
          <p:cNvPr id="14" name="Tekstvak 13"/>
          <p:cNvSpPr txBox="1"/>
          <p:nvPr/>
        </p:nvSpPr>
        <p:spPr>
          <a:xfrm>
            <a:off x="580357" y="1600701"/>
            <a:ext cx="1453465" cy="1323439"/>
          </a:xfrm>
          <a:prstGeom prst="rect">
            <a:avLst/>
          </a:prstGeom>
          <a:solidFill>
            <a:schemeClr val="accent6">
              <a:lumMod val="75000"/>
              <a:alpha val="79000"/>
            </a:scheme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6,0 </a:t>
            </a:r>
          </a:p>
          <a:p>
            <a:pPr algn="ctr"/>
            <a:r>
              <a:rPr lang="en-GB" sz="2000" dirty="0" smtClean="0">
                <a:solidFill>
                  <a:srgbClr val="FFFFFF"/>
                </a:solidFill>
                <a:latin typeface="TYPOGRAPH PRO Light"/>
                <a:cs typeface="TYPOGRAPH PRO Light"/>
              </a:rPr>
              <a:t>(5,3)</a:t>
            </a:r>
            <a:endParaRPr lang="en-GB" sz="2400" dirty="0" smtClean="0">
              <a:solidFill>
                <a:srgbClr val="FFFFFF"/>
              </a:solidFill>
              <a:latin typeface="TYPOGRAPH PRO Light"/>
              <a:cs typeface="TYPOGRAPH PRO Light"/>
            </a:endParaRPr>
          </a:p>
        </p:txBody>
      </p:sp>
      <p:sp>
        <p:nvSpPr>
          <p:cNvPr id="15" name="Tekstvak 14"/>
          <p:cNvSpPr txBox="1"/>
          <p:nvPr/>
        </p:nvSpPr>
        <p:spPr>
          <a:xfrm>
            <a:off x="590961" y="4667241"/>
            <a:ext cx="1438473" cy="1323439"/>
          </a:xfrm>
          <a:prstGeom prst="rect">
            <a:avLst/>
          </a:prstGeom>
          <a:solidFill>
            <a:schemeClr val="accent6">
              <a:lumMod val="75000"/>
              <a:alpha val="79000"/>
            </a:scheme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6000" dirty="0">
                <a:solidFill>
                  <a:srgbClr val="FFFFFF"/>
                </a:solidFill>
                <a:latin typeface="TYPOGRAPH PRO Light"/>
                <a:cs typeface="TYPOGRAPH PRO Light"/>
              </a:rPr>
              <a:t>6</a:t>
            </a:r>
            <a:r>
              <a:rPr lang="en-GB" sz="6000" dirty="0" smtClean="0">
                <a:solidFill>
                  <a:srgbClr val="FFFFFF"/>
                </a:solidFill>
                <a:latin typeface="TYPOGRAPH PRO Light"/>
                <a:cs typeface="TYPOGRAPH PRO Light"/>
              </a:rPr>
              <a:t>,0 </a:t>
            </a:r>
          </a:p>
          <a:p>
            <a:pPr algn="ctr"/>
            <a:r>
              <a:rPr lang="en-GB" sz="2000" dirty="0" smtClean="0">
                <a:solidFill>
                  <a:srgbClr val="FFFFFF"/>
                </a:solidFill>
                <a:latin typeface="TYPOGRAPH PRO Light"/>
                <a:cs typeface="TYPOGRAPH PRO Light"/>
              </a:rPr>
              <a:t>(5,0)</a:t>
            </a:r>
            <a:endParaRPr lang="en-GB" sz="2400" dirty="0" smtClean="0">
              <a:solidFill>
                <a:srgbClr val="FFFFFF"/>
              </a:solidFill>
              <a:latin typeface="TYPOGRAPH PRO Light"/>
              <a:cs typeface="TYPOGRAPH PRO Light"/>
            </a:endParaRPr>
          </a:p>
        </p:txBody>
      </p:sp>
      <p:sp>
        <p:nvSpPr>
          <p:cNvPr id="7" name="Tijdelijke aanduiding voor dianummer 6"/>
          <p:cNvSpPr>
            <a:spLocks noGrp="1"/>
          </p:cNvSpPr>
          <p:nvPr>
            <p:ph type="sldNum" sz="quarter" idx="12"/>
          </p:nvPr>
        </p:nvSpPr>
        <p:spPr/>
        <p:txBody>
          <a:bodyPr/>
          <a:lstStyle/>
          <a:p>
            <a:fld id="{37F5D7CF-7454-2E4C-8103-4D9E930CEF90}" type="slidenum">
              <a:rPr lang="en-US" smtClean="0"/>
              <a:pPr/>
              <a:t>46</a:t>
            </a:fld>
            <a:endParaRPr lang="en-US" dirty="0"/>
          </a:p>
        </p:txBody>
      </p:sp>
      <p:sp>
        <p:nvSpPr>
          <p:cNvPr id="10" name="Tekstvak 9"/>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1210878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421200" y="1404120"/>
            <a:ext cx="5351200" cy="4044239"/>
          </a:xfrm>
        </p:spPr>
        <p:txBody>
          <a:bodyPr anchor="ctr"/>
          <a:lstStyle/>
          <a:p>
            <a:pPr algn="l"/>
            <a:r>
              <a:rPr lang="nl-NL" sz="3600" dirty="0" smtClean="0"/>
              <a:t>Zwollenaren voelen zich zeer verbonden met elkaar en met de binnenstad en ontmoeten elkaar daar graag voor vertier, werk, inspiratie, ….</a:t>
            </a:r>
            <a:endParaRPr lang="en-GB" sz="3600" dirty="0"/>
          </a:p>
        </p:txBody>
      </p:sp>
      <p:sp>
        <p:nvSpPr>
          <p:cNvPr id="6" name="Tekstvak 5"/>
          <p:cNvSpPr txBox="1"/>
          <p:nvPr/>
        </p:nvSpPr>
        <p:spPr>
          <a:xfrm>
            <a:off x="607401" y="2545987"/>
            <a:ext cx="1475072" cy="2339102"/>
          </a:xfrm>
          <a:prstGeom prst="rect">
            <a:avLst/>
          </a:prstGeom>
          <a:solidFill>
            <a:srgbClr val="FFFFFF">
              <a:alpha val="77000"/>
            </a:srgb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TOP 3</a:t>
            </a:r>
          </a:p>
          <a:p>
            <a:pPr algn="ctr"/>
            <a:endParaRPr lang="en-GB"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TOP 3</a:t>
            </a:r>
          </a:p>
        </p:txBody>
      </p:sp>
      <p:pic>
        <p:nvPicPr>
          <p:cNvPr id="3" name="Afbeelding 2" descr="NL_Trisure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920" y="738449"/>
            <a:ext cx="2177588" cy="1438897"/>
          </a:xfrm>
          <a:prstGeom prst="roundRect">
            <a:avLst>
              <a:gd name="adj" fmla="val 8594"/>
            </a:avLst>
          </a:prstGeom>
          <a:solidFill>
            <a:srgbClr val="FFFFFF">
              <a:shade val="85000"/>
            </a:srgbClr>
          </a:solidFill>
          <a:ln w="25400">
            <a:solidFill>
              <a:schemeClr val="bg1"/>
            </a:solidFill>
          </a:ln>
          <a:effectLst/>
        </p:spPr>
      </p:pic>
      <p:sp>
        <p:nvSpPr>
          <p:cNvPr id="7" name="Tijdelijke aanduiding voor dianummer 6"/>
          <p:cNvSpPr>
            <a:spLocks noGrp="1"/>
          </p:cNvSpPr>
          <p:nvPr>
            <p:ph type="sldNum" sz="quarter" idx="12"/>
          </p:nvPr>
        </p:nvSpPr>
        <p:spPr/>
        <p:txBody>
          <a:bodyPr/>
          <a:lstStyle/>
          <a:p>
            <a:fld id="{37F5D7CF-7454-2E4C-8103-4D9E930CEF90}" type="slidenum">
              <a:rPr lang="en-US" smtClean="0"/>
              <a:pPr/>
              <a:t>47</a:t>
            </a:fld>
            <a:endParaRPr lang="en-US" dirty="0"/>
          </a:p>
        </p:txBody>
      </p:sp>
      <p:sp>
        <p:nvSpPr>
          <p:cNvPr id="8" name="Tekstvak 7"/>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24022796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60122" y="1482461"/>
            <a:ext cx="5351200" cy="1006418"/>
          </a:xfrm>
        </p:spPr>
        <p:txBody>
          <a:bodyPr/>
          <a:lstStyle/>
          <a:p>
            <a:pPr algn="l"/>
            <a:r>
              <a:rPr lang="nl-NL" sz="3600" dirty="0" smtClean="0"/>
              <a:t>Creativiteit, plezier en het ontdekken van nieuwe dingen hebben uiting gekregen in diverse projecten die bijdragen aan het bruisen van de stad</a:t>
            </a:r>
            <a:endParaRPr lang="en-GB" sz="3600" dirty="0"/>
          </a:p>
        </p:txBody>
      </p:sp>
      <p:pic>
        <p:nvPicPr>
          <p:cNvPr id="4" name="Afbeelding 3" descr="NL_Trisure (dragg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7875" y="2712662"/>
            <a:ext cx="2157060" cy="1425332"/>
          </a:xfrm>
          <a:prstGeom prst="roundRect">
            <a:avLst>
              <a:gd name="adj" fmla="val 8594"/>
            </a:avLst>
          </a:prstGeom>
          <a:solidFill>
            <a:srgbClr val="FFFFFF">
              <a:shade val="85000"/>
            </a:srgbClr>
          </a:solidFill>
          <a:ln w="25400">
            <a:solidFill>
              <a:schemeClr val="bg1"/>
            </a:solidFill>
          </a:ln>
          <a:effectLst/>
        </p:spPr>
      </p:pic>
      <p:pic>
        <p:nvPicPr>
          <p:cNvPr id="7" name="Afbeelding 6" descr="NL_Trisure (dragg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029" y="955648"/>
            <a:ext cx="2157060" cy="1425332"/>
          </a:xfrm>
          <a:prstGeom prst="roundRect">
            <a:avLst>
              <a:gd name="adj" fmla="val 8594"/>
            </a:avLst>
          </a:prstGeom>
          <a:solidFill>
            <a:srgbClr val="FFFFFF">
              <a:shade val="85000"/>
            </a:srgbClr>
          </a:solidFill>
          <a:ln w="25400">
            <a:solidFill>
              <a:schemeClr val="bg1"/>
            </a:solidFill>
          </a:ln>
          <a:effectLst/>
        </p:spPr>
      </p:pic>
      <p:pic>
        <p:nvPicPr>
          <p:cNvPr id="8" name="Afbeelding 7" descr="NL_Trisure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722" y="4504237"/>
            <a:ext cx="2157060" cy="1425332"/>
          </a:xfrm>
          <a:prstGeom prst="roundRect">
            <a:avLst>
              <a:gd name="adj" fmla="val 8594"/>
            </a:avLst>
          </a:prstGeom>
          <a:solidFill>
            <a:srgbClr val="FFFFFF">
              <a:shade val="85000"/>
            </a:srgbClr>
          </a:solidFill>
          <a:ln w="25400">
            <a:solidFill>
              <a:schemeClr val="bg1"/>
            </a:solidFill>
          </a:ln>
          <a:effectLst/>
        </p:spPr>
      </p:pic>
      <p:sp>
        <p:nvSpPr>
          <p:cNvPr id="6" name="Tijdelijke aanduiding voor dianummer 5"/>
          <p:cNvSpPr>
            <a:spLocks noGrp="1"/>
          </p:cNvSpPr>
          <p:nvPr>
            <p:ph type="sldNum" sz="quarter" idx="12"/>
          </p:nvPr>
        </p:nvSpPr>
        <p:spPr/>
        <p:txBody>
          <a:bodyPr/>
          <a:lstStyle/>
          <a:p>
            <a:fld id="{37F5D7CF-7454-2E4C-8103-4D9E930CEF90}" type="slidenum">
              <a:rPr lang="en-US" smtClean="0"/>
              <a:pPr/>
              <a:t>48</a:t>
            </a:fld>
            <a:endParaRPr lang="en-US" dirty="0"/>
          </a:p>
        </p:txBody>
      </p:sp>
      <p:sp>
        <p:nvSpPr>
          <p:cNvPr id="9" name="Tekstvak 8"/>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784123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4"/>
          <p:cNvSpPr>
            <a:spLocks noGrp="1"/>
          </p:cNvSpPr>
          <p:nvPr>
            <p:ph type="subTitle" idx="1"/>
          </p:nvPr>
        </p:nvSpPr>
        <p:spPr>
          <a:xfrm>
            <a:off x="2135155" y="1374361"/>
            <a:ext cx="4846894" cy="4073999"/>
          </a:xfrm>
        </p:spPr>
        <p:txBody>
          <a:bodyPr anchor="ctr"/>
          <a:lstStyle/>
          <a:p>
            <a:pPr marL="514350" indent="-514350" algn="l">
              <a:buFont typeface="+mj-lt"/>
              <a:buAutoNum type="romanUcPeriod"/>
              <a:tabLst>
                <a:tab pos="895350" algn="l"/>
              </a:tabLst>
            </a:pPr>
            <a:r>
              <a:rPr lang="nl-NL" sz="3600" dirty="0" smtClean="0"/>
              <a:t> 	Aanleiding</a:t>
            </a:r>
            <a:endParaRPr lang="nl-NL" sz="3600" dirty="0"/>
          </a:p>
          <a:p>
            <a:pPr marL="514350" indent="-514350" algn="l">
              <a:buFont typeface="+mj-lt"/>
              <a:buAutoNum type="romanUcPeriod"/>
              <a:tabLst>
                <a:tab pos="895350" algn="l"/>
              </a:tabLst>
            </a:pPr>
            <a:r>
              <a:rPr lang="nl-NL" sz="3600" dirty="0" smtClean="0"/>
              <a:t> 	Doelstelling</a:t>
            </a:r>
            <a:endParaRPr lang="nl-NL" sz="3600" dirty="0"/>
          </a:p>
          <a:p>
            <a:pPr marL="514350" indent="-514350" algn="l">
              <a:buFont typeface="+mj-lt"/>
              <a:buAutoNum type="romanUcPeriod"/>
              <a:tabLst>
                <a:tab pos="895350" algn="l"/>
              </a:tabLst>
            </a:pPr>
            <a:r>
              <a:rPr lang="nl-NL" sz="3600" dirty="0" smtClean="0"/>
              <a:t> 	Plan </a:t>
            </a:r>
            <a:r>
              <a:rPr lang="nl-NL" sz="3600" dirty="0"/>
              <a:t>van aanpak</a:t>
            </a:r>
          </a:p>
          <a:p>
            <a:pPr marL="514350" indent="-514350" algn="l">
              <a:buFont typeface="+mj-lt"/>
              <a:buAutoNum type="romanUcPeriod"/>
              <a:tabLst>
                <a:tab pos="895350" algn="l"/>
              </a:tabLst>
            </a:pPr>
            <a:r>
              <a:rPr lang="nl-NL" sz="3600" dirty="0" smtClean="0"/>
              <a:t> 	Resultaten</a:t>
            </a:r>
          </a:p>
          <a:p>
            <a:pPr marL="514350" indent="-514350" algn="l">
              <a:buFont typeface="+mj-lt"/>
              <a:buAutoNum type="romanUcPeriod"/>
              <a:tabLst>
                <a:tab pos="895350" algn="l"/>
              </a:tabLst>
            </a:pPr>
            <a:r>
              <a:rPr lang="nl-NL" sz="3600" dirty="0" smtClean="0"/>
              <a:t> 	Visie 2030</a:t>
            </a:r>
            <a:endParaRPr lang="nl-NL" sz="3600" dirty="0"/>
          </a:p>
          <a:p>
            <a:pPr marL="514350" indent="-514350" algn="l">
              <a:buFont typeface="+mj-lt"/>
              <a:buAutoNum type="romanUcPeriod"/>
              <a:tabLst>
                <a:tab pos="895350" algn="l"/>
              </a:tabLst>
            </a:pPr>
            <a:r>
              <a:rPr lang="nl-NL" sz="3600" dirty="0" smtClean="0"/>
              <a:t> 	Concreet</a:t>
            </a:r>
            <a:endParaRPr lang="nl-NL" sz="3600" dirty="0"/>
          </a:p>
        </p:txBody>
      </p:sp>
      <p:sp>
        <p:nvSpPr>
          <p:cNvPr id="2" name="Tekstvak 1"/>
          <p:cNvSpPr txBox="1"/>
          <p:nvPr/>
        </p:nvSpPr>
        <p:spPr>
          <a:xfrm>
            <a:off x="377608" y="379229"/>
            <a:ext cx="4157880"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err="1" smtClean="0">
                <a:solidFill>
                  <a:schemeClr val="bg1"/>
                </a:solidFill>
                <a:latin typeface="TYPOGRAPH PRO Light"/>
                <a:cs typeface="TYPOGRAPH PRO Light"/>
              </a:rPr>
              <a:t>Inhoud</a:t>
            </a:r>
            <a:endParaRPr lang="en-GB" sz="3600" dirty="0" smtClean="0">
              <a:solidFill>
                <a:schemeClr val="bg1"/>
              </a:solidFill>
              <a:latin typeface="TYPOGRAPH PRO Light"/>
              <a:cs typeface="TYPOGRAPH PRO Light"/>
            </a:endParaRP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4</a:t>
            </a:fld>
            <a:endParaRPr lang="en-US" dirty="0"/>
          </a:p>
        </p:txBody>
      </p:sp>
    </p:spTree>
    <p:extLst>
      <p:ext uri="{BB962C8B-B14F-4D97-AF65-F5344CB8AC3E}">
        <p14:creationId xmlns:p14="http://schemas.microsoft.com/office/powerpoint/2010/main" val="15958685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087" y="710225"/>
            <a:ext cx="1409059"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hthoek 6"/>
          <p:cNvSpPr/>
          <p:nvPr/>
        </p:nvSpPr>
        <p:spPr>
          <a:xfrm>
            <a:off x="2520950" y="1379136"/>
            <a:ext cx="5258697" cy="40814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spcBef>
                <a:spcPct val="20000"/>
              </a:spcBef>
            </a:pPr>
            <a:r>
              <a:rPr lang="nl-NL" sz="3600" dirty="0">
                <a:solidFill>
                  <a:prstClr val="white"/>
                </a:solidFill>
                <a:latin typeface="TYPOGRAPH PRO Light"/>
                <a:cs typeface="TYPOGRAPH PRO Light"/>
              </a:rPr>
              <a:t>De logistieke functies zijn bijna volledig </a:t>
            </a:r>
            <a:r>
              <a:rPr lang="nl-NL" sz="3600" dirty="0" smtClean="0">
                <a:solidFill>
                  <a:prstClr val="white"/>
                </a:solidFill>
                <a:latin typeface="TYPOGRAPH PRO Light"/>
                <a:cs typeface="TYPOGRAPH PRO Light"/>
              </a:rPr>
              <a:t>uit de binnenstad verdwenen</a:t>
            </a:r>
            <a:endParaRPr lang="en-GB" sz="3600" dirty="0">
              <a:solidFill>
                <a:prstClr val="white"/>
              </a:solidFill>
              <a:latin typeface="TYPOGRAPH PRO Light"/>
              <a:cs typeface="TYPOGRAPH PRO Light"/>
            </a:endParaRPr>
          </a:p>
        </p:txBody>
      </p:sp>
      <p:sp>
        <p:nvSpPr>
          <p:cNvPr id="9" name="Tekstvak 8"/>
          <p:cNvSpPr txBox="1"/>
          <p:nvPr/>
        </p:nvSpPr>
        <p:spPr>
          <a:xfrm>
            <a:off x="603087" y="2563800"/>
            <a:ext cx="1409059" cy="2554545"/>
          </a:xfrm>
          <a:prstGeom prst="rect">
            <a:avLst/>
          </a:prstGeom>
          <a:solidFill>
            <a:srgbClr val="FFFFFF">
              <a:alpha val="77000"/>
            </a:srgbClr>
          </a:solidFill>
          <a:ln>
            <a:noFill/>
          </a:ln>
          <a:effectLst>
            <a:outerShdw blurRad="50800" dist="38100" dir="5400000" algn="t" rotWithShape="0">
              <a:prstClr val="black">
                <a:alpha val="40000"/>
              </a:prstClr>
            </a:outerShdw>
          </a:effectLst>
        </p:spPr>
        <p:txBody>
          <a:bodyPr wrap="squar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100</a:t>
            </a:r>
          </a:p>
          <a:p>
            <a:pPr algn="ctr"/>
            <a:endParaRPr lang="en-GB" sz="3200"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20</a:t>
            </a:r>
          </a:p>
        </p:txBody>
      </p:sp>
      <p:sp>
        <p:nvSpPr>
          <p:cNvPr id="3" name="Tijdelijke aanduiding voor dianummer 2"/>
          <p:cNvSpPr>
            <a:spLocks noGrp="1"/>
          </p:cNvSpPr>
          <p:nvPr>
            <p:ph type="sldNum" sz="quarter" idx="12"/>
          </p:nvPr>
        </p:nvSpPr>
        <p:spPr/>
        <p:txBody>
          <a:bodyPr/>
          <a:lstStyle/>
          <a:p>
            <a:fld id="{37F5D7CF-7454-2E4C-8103-4D9E930CEF90}" type="slidenum">
              <a:rPr lang="en-US" smtClean="0"/>
              <a:pPr/>
              <a:t>49</a:t>
            </a:fld>
            <a:endParaRPr lang="en-US" dirty="0"/>
          </a:p>
        </p:txBody>
      </p:sp>
      <p:sp>
        <p:nvSpPr>
          <p:cNvPr id="10" name="Tekstvak 9"/>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31558192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520950" y="1339817"/>
            <a:ext cx="5303039" cy="417554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spcBef>
                <a:spcPct val="20000"/>
              </a:spcBef>
            </a:pPr>
            <a:r>
              <a:rPr lang="nl-NL" sz="3600" dirty="0" smtClean="0">
                <a:solidFill>
                  <a:prstClr val="white"/>
                </a:solidFill>
                <a:latin typeface="TYPOGRAPH PRO Light"/>
                <a:cs typeface="TYPOGRAPH PRO Light"/>
              </a:rPr>
              <a:t>De infrastructuur is sterk verbeterd en alle stadgebieden zijn logisch verbonden en complementair, de bewegwijzering is ruim voldoende</a:t>
            </a:r>
            <a:endParaRPr lang="en-GB" sz="3600" dirty="0">
              <a:solidFill>
                <a:prstClr val="white"/>
              </a:solidFill>
              <a:latin typeface="TYPOGRAPH PRO Light"/>
              <a:cs typeface="TYPOGRAPH PRO Light"/>
            </a:endParaRPr>
          </a:p>
        </p:txBody>
      </p:sp>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177" y="661385"/>
            <a:ext cx="1440000" cy="1440000"/>
          </a:xfrm>
          <a:prstGeom prst="roundRect">
            <a:avLst>
              <a:gd name="adj" fmla="val 8594"/>
            </a:avLst>
          </a:prstGeom>
          <a:solidFill>
            <a:srgbClr val="FFFFFF">
              <a:shade val="85000"/>
            </a:srgbClr>
          </a:solidFill>
          <a:ln>
            <a:noFill/>
          </a:ln>
          <a:effectLst/>
        </p:spPr>
      </p:pic>
      <p:sp>
        <p:nvSpPr>
          <p:cNvPr id="8" name="Tekstvak 7"/>
          <p:cNvSpPr txBox="1"/>
          <p:nvPr/>
        </p:nvSpPr>
        <p:spPr>
          <a:xfrm>
            <a:off x="581304" y="2101385"/>
            <a:ext cx="1471158" cy="1323439"/>
          </a:xfrm>
          <a:prstGeom prst="rect">
            <a:avLst/>
          </a:prstGeom>
          <a:solidFill>
            <a:srgbClr val="E46C0A">
              <a:alpha val="74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6000" dirty="0" smtClean="0">
                <a:solidFill>
                  <a:srgbClr val="FFFFFF"/>
                </a:solidFill>
                <a:latin typeface="TYPOGRAPH PRO Light"/>
                <a:cs typeface="TYPOGRAPH PRO Light"/>
              </a:rPr>
              <a:t>7,0 </a:t>
            </a:r>
          </a:p>
          <a:p>
            <a:pPr algn="ctr"/>
            <a:r>
              <a:rPr lang="en-GB" sz="2000" dirty="0" smtClean="0">
                <a:solidFill>
                  <a:srgbClr val="FFFFFF"/>
                </a:solidFill>
                <a:latin typeface="TYPOGRAPH PRO Light"/>
                <a:cs typeface="TYPOGRAPH PRO Light"/>
              </a:rPr>
              <a:t>(5,4)</a:t>
            </a:r>
            <a:endParaRPr lang="en-GB" sz="2400" dirty="0" smtClean="0">
              <a:solidFill>
                <a:srgbClr val="FFFFFF"/>
              </a:solidFill>
              <a:latin typeface="TYPOGRAPH PRO Light"/>
              <a:cs typeface="TYPOGRAPH PRO Light"/>
            </a:endParaRP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50</a:t>
            </a:fld>
            <a:endParaRPr lang="en-US" dirty="0"/>
          </a:p>
        </p:txBody>
      </p:sp>
      <p:sp>
        <p:nvSpPr>
          <p:cNvPr id="9" name="Tekstvak 8"/>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30721998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20950" y="1388975"/>
            <a:ext cx="5310988" cy="4065520"/>
          </a:xfrm>
        </p:spPr>
        <p:txBody>
          <a:bodyPr anchor="ctr"/>
          <a:lstStyle/>
          <a:p>
            <a:pPr algn="l"/>
            <a:r>
              <a:rPr lang="nl-NL" sz="3600" dirty="0"/>
              <a:t>D</a:t>
            </a:r>
            <a:r>
              <a:rPr lang="nl-NL" sz="3600" dirty="0" smtClean="0"/>
              <a:t>e </a:t>
            </a:r>
            <a:r>
              <a:rPr lang="nl-NL" sz="3600" dirty="0"/>
              <a:t>binnenstad </a:t>
            </a:r>
            <a:r>
              <a:rPr lang="nl-NL" sz="3600" dirty="0" smtClean="0"/>
              <a:t>is </a:t>
            </a:r>
            <a:r>
              <a:rPr lang="nl-NL" sz="3600" dirty="0"/>
              <a:t>bereikbaarder dan in </a:t>
            </a:r>
            <a:r>
              <a:rPr lang="nl-NL" sz="3600" dirty="0" smtClean="0"/>
              <a:t>2015</a:t>
            </a:r>
            <a:r>
              <a:rPr lang="en-GB" sz="3600" dirty="0" smtClean="0"/>
              <a:t> en </a:t>
            </a:r>
            <a:r>
              <a:rPr lang="nl-NL" sz="3600" dirty="0" smtClean="0"/>
              <a:t>er is een verbod op gemotoriseerd vervoer, parkeren is geen issue meer</a:t>
            </a:r>
            <a:endParaRPr lang="en-GB" sz="3600" dirty="0"/>
          </a:p>
        </p:txBody>
      </p:sp>
      <p:sp>
        <p:nvSpPr>
          <p:cNvPr id="7" name="Tekstvak 6"/>
          <p:cNvSpPr txBox="1"/>
          <p:nvPr/>
        </p:nvSpPr>
        <p:spPr>
          <a:xfrm>
            <a:off x="593958" y="2543958"/>
            <a:ext cx="1439997" cy="2554545"/>
          </a:xfrm>
          <a:prstGeom prst="rect">
            <a:avLst/>
          </a:prstGeom>
          <a:solidFill>
            <a:srgbClr val="FFFFFF">
              <a:alpha val="77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6,6</a:t>
            </a:r>
          </a:p>
          <a:p>
            <a:pPr algn="ctr"/>
            <a:endParaRPr lang="en-GB" sz="3200"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7,0</a:t>
            </a:r>
          </a:p>
        </p:txBody>
      </p:sp>
      <p:pic>
        <p:nvPicPr>
          <p:cNvPr id="10" name="Afbeelding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9271" y="724319"/>
            <a:ext cx="1412312" cy="14399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jdelijke aanduiding voor dianummer 3"/>
          <p:cNvSpPr>
            <a:spLocks noGrp="1"/>
          </p:cNvSpPr>
          <p:nvPr>
            <p:ph type="sldNum" sz="quarter" idx="12"/>
          </p:nvPr>
        </p:nvSpPr>
        <p:spPr/>
        <p:txBody>
          <a:bodyPr/>
          <a:lstStyle/>
          <a:p>
            <a:fld id="{37F5D7CF-7454-2E4C-8103-4D9E930CEF90}" type="slidenum">
              <a:rPr lang="en-US" smtClean="0"/>
              <a:pPr/>
              <a:t>51</a:t>
            </a:fld>
            <a:endParaRPr lang="en-US" dirty="0"/>
          </a:p>
        </p:txBody>
      </p:sp>
      <p:sp>
        <p:nvSpPr>
          <p:cNvPr id="8" name="Tekstvak 7"/>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1085867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20950" y="1374361"/>
            <a:ext cx="5251450" cy="4080134"/>
          </a:xfrm>
        </p:spPr>
        <p:txBody>
          <a:bodyPr anchor="ctr"/>
          <a:lstStyle/>
          <a:p>
            <a:pPr algn="l"/>
            <a:r>
              <a:rPr lang="nl-NL" sz="3600" dirty="0" smtClean="0"/>
              <a:t>Zwollenaren voelen zich nog veiliger dan in 2015. </a:t>
            </a:r>
          </a:p>
          <a:p>
            <a:pPr algn="l"/>
            <a:r>
              <a:rPr lang="nl-NL" sz="3600" dirty="0" err="1" smtClean="0"/>
              <a:t>Hufterigheid</a:t>
            </a:r>
            <a:r>
              <a:rPr lang="nl-NL" sz="3600" dirty="0" smtClean="0"/>
              <a:t> wordt niet getolereerd.</a:t>
            </a:r>
            <a:endParaRPr lang="en-GB" sz="3600" dirty="0"/>
          </a:p>
        </p:txBody>
      </p:sp>
      <p:sp>
        <p:nvSpPr>
          <p:cNvPr id="6" name="Tekstvak 5"/>
          <p:cNvSpPr txBox="1"/>
          <p:nvPr/>
        </p:nvSpPr>
        <p:spPr>
          <a:xfrm>
            <a:off x="577677" y="2266170"/>
            <a:ext cx="1439997" cy="2554545"/>
          </a:xfrm>
          <a:prstGeom prst="rect">
            <a:avLst/>
          </a:prstGeom>
          <a:solidFill>
            <a:srgbClr val="FFFFFF">
              <a:alpha val="78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7,1</a:t>
            </a:r>
          </a:p>
          <a:p>
            <a:pPr algn="ctr"/>
            <a:endParaRPr lang="en-GB" sz="3200"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7,5</a:t>
            </a: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77" y="700730"/>
            <a:ext cx="1440000" cy="1440000"/>
          </a:xfrm>
          <a:prstGeom prst="roundRect">
            <a:avLst>
              <a:gd name="adj" fmla="val 8594"/>
            </a:avLst>
          </a:prstGeom>
          <a:solidFill>
            <a:srgbClr val="FFFFFF">
              <a:shade val="85000"/>
            </a:srgbClr>
          </a:solidFill>
          <a:ln>
            <a:noFill/>
          </a:ln>
          <a:effectLst/>
        </p:spPr>
      </p:pic>
      <p:sp>
        <p:nvSpPr>
          <p:cNvPr id="7" name="Tijdelijke aanduiding voor dianummer 6"/>
          <p:cNvSpPr>
            <a:spLocks noGrp="1"/>
          </p:cNvSpPr>
          <p:nvPr>
            <p:ph type="sldNum" sz="quarter" idx="12"/>
          </p:nvPr>
        </p:nvSpPr>
        <p:spPr/>
        <p:txBody>
          <a:bodyPr/>
          <a:lstStyle/>
          <a:p>
            <a:fld id="{37F5D7CF-7454-2E4C-8103-4D9E930CEF90}" type="slidenum">
              <a:rPr lang="en-US" smtClean="0"/>
              <a:pPr/>
              <a:t>52</a:t>
            </a:fld>
            <a:endParaRPr lang="en-US" dirty="0"/>
          </a:p>
        </p:txBody>
      </p:sp>
      <p:sp>
        <p:nvSpPr>
          <p:cNvPr id="8" name="Tekstvak 7"/>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890680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63406" y="1375247"/>
            <a:ext cx="5208993" cy="4085386"/>
          </a:xfrm>
        </p:spPr>
        <p:txBody>
          <a:bodyPr anchor="ctr"/>
          <a:lstStyle/>
          <a:p>
            <a:pPr algn="l"/>
            <a:r>
              <a:rPr lang="nl-NL" sz="3600" dirty="0" smtClean="0"/>
              <a:t>Het toeristisch imago en bezoek is sterk verbeterd door gerichte promotie op cultuur</a:t>
            </a:r>
            <a:r>
              <a:rPr lang="nl-NL" sz="3600" dirty="0"/>
              <a:t>,</a:t>
            </a:r>
            <a:r>
              <a:rPr lang="nl-NL" sz="3600" dirty="0" smtClean="0"/>
              <a:t> historie, winkelen, eten, uitgaan en veiligheid</a:t>
            </a:r>
            <a:endParaRPr lang="en-GB" sz="3600" dirty="0"/>
          </a:p>
        </p:txBody>
      </p:sp>
      <p:sp>
        <p:nvSpPr>
          <p:cNvPr id="7" name="Ovaal 6"/>
          <p:cNvSpPr/>
          <p:nvPr/>
        </p:nvSpPr>
        <p:spPr>
          <a:xfrm>
            <a:off x="324611" y="427174"/>
            <a:ext cx="1898131" cy="1908000"/>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kstvak 7"/>
          <p:cNvSpPr txBox="1"/>
          <p:nvPr/>
        </p:nvSpPr>
        <p:spPr>
          <a:xfrm>
            <a:off x="583505" y="762229"/>
            <a:ext cx="1411147"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rgbClr val="FFFFFF"/>
                </a:solidFill>
                <a:latin typeface="TYPOGRAPH PRO Light"/>
                <a:cs typeface="TYPOGRAPH PRO Light"/>
              </a:rPr>
              <a:t>70%</a:t>
            </a:r>
            <a:endParaRPr lang="en-GB" sz="1400" dirty="0" smtClean="0">
              <a:solidFill>
                <a:srgbClr val="FFFFFF"/>
              </a:solidFill>
              <a:latin typeface="TYPOGRAPH PRO Light"/>
              <a:cs typeface="TYPOGRAPH PRO Light"/>
            </a:endParaRPr>
          </a:p>
        </p:txBody>
      </p:sp>
      <p:sp>
        <p:nvSpPr>
          <p:cNvPr id="9" name="Tekstvak 8"/>
          <p:cNvSpPr txBox="1"/>
          <p:nvPr/>
        </p:nvSpPr>
        <p:spPr>
          <a:xfrm>
            <a:off x="754252" y="1420373"/>
            <a:ext cx="1037811" cy="646331"/>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zeer</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positief</a:t>
            </a:r>
            <a:r>
              <a:rPr lang="en-GB" dirty="0" smtClean="0">
                <a:solidFill>
                  <a:srgbClr val="FFFFFF"/>
                </a:solidFill>
                <a:latin typeface="TYPOGRAPH PRO Light"/>
                <a:cs typeface="TYPOGRAPH PRO Light"/>
              </a:rPr>
              <a:t> </a:t>
            </a:r>
          </a:p>
        </p:txBody>
      </p:sp>
      <p:sp>
        <p:nvSpPr>
          <p:cNvPr id="10" name="Ovaal 9"/>
          <p:cNvSpPr/>
          <p:nvPr/>
        </p:nvSpPr>
        <p:spPr>
          <a:xfrm>
            <a:off x="333206" y="2362893"/>
            <a:ext cx="1907998" cy="1906141"/>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kstvak 10"/>
          <p:cNvSpPr txBox="1"/>
          <p:nvPr/>
        </p:nvSpPr>
        <p:spPr>
          <a:xfrm>
            <a:off x="526804" y="2410881"/>
            <a:ext cx="1465002"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rgbClr val="FFFFFF"/>
                </a:solidFill>
                <a:latin typeface="TYPOGRAPH PRO Light"/>
                <a:cs typeface="TYPOGRAPH PRO Light"/>
              </a:rPr>
              <a:t>&lt;10%</a:t>
            </a:r>
            <a:endParaRPr lang="en-GB" sz="1400" dirty="0" smtClean="0">
              <a:solidFill>
                <a:srgbClr val="FFFFFF"/>
              </a:solidFill>
              <a:latin typeface="TYPOGRAPH PRO Light"/>
              <a:cs typeface="TYPOGRAPH PRO Light"/>
            </a:endParaRPr>
          </a:p>
        </p:txBody>
      </p:sp>
      <p:sp>
        <p:nvSpPr>
          <p:cNvPr id="12" name="Tekstvak 11"/>
          <p:cNvSpPr txBox="1"/>
          <p:nvPr/>
        </p:nvSpPr>
        <p:spPr>
          <a:xfrm>
            <a:off x="405588" y="2998867"/>
            <a:ext cx="1758907" cy="120032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err="1" smtClean="0">
                <a:solidFill>
                  <a:srgbClr val="FFFFFF"/>
                </a:solidFill>
                <a:latin typeface="TYPOGRAPH PRO Light"/>
                <a:cs typeface="TYPOGRAPH PRO Light"/>
              </a:rPr>
              <a:t>vindt</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stad</a:t>
            </a:r>
            <a:r>
              <a:rPr lang="en-GB" dirty="0" smtClean="0">
                <a:solidFill>
                  <a:srgbClr val="FFFFFF"/>
                </a:solidFill>
                <a:latin typeface="TYPOGRAPH PRO Light"/>
                <a:cs typeface="TYPOGRAPH PRO Light"/>
              </a:rPr>
              <a:t> </a:t>
            </a:r>
            <a:r>
              <a:rPr lang="en-GB" dirty="0" err="1" smtClean="0">
                <a:solidFill>
                  <a:srgbClr val="FFFFFF"/>
                </a:solidFill>
                <a:latin typeface="TYPOGRAPH PRO Light"/>
                <a:cs typeface="TYPOGRAPH PRO Light"/>
              </a:rPr>
              <a:t>niet</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aantrekkelijk</a:t>
            </a:r>
            <a:endParaRPr lang="en-GB" dirty="0" smtClean="0">
              <a:solidFill>
                <a:srgbClr val="FFFFFF"/>
              </a:solidFill>
              <a:latin typeface="TYPOGRAPH PRO Light"/>
              <a:cs typeface="TYPOGRAPH PRO Light"/>
            </a:endParaRPr>
          </a:p>
          <a:p>
            <a:pPr algn="ctr"/>
            <a:r>
              <a:rPr lang="en-GB" dirty="0" err="1" smtClean="0">
                <a:solidFill>
                  <a:srgbClr val="FFFFFF"/>
                </a:solidFill>
                <a:latin typeface="TYPOGRAPH PRO Light"/>
                <a:cs typeface="TYPOGRAPH PRO Light"/>
              </a:rPr>
              <a:t>voor</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bezoek</a:t>
            </a:r>
            <a:r>
              <a:rPr lang="en-GB" dirty="0" smtClean="0">
                <a:solidFill>
                  <a:srgbClr val="FFFFFF"/>
                </a:solidFill>
                <a:latin typeface="TYPOGRAPH PRO Light"/>
                <a:cs typeface="TYPOGRAPH PRO Light"/>
              </a:rPr>
              <a:t> </a:t>
            </a:r>
          </a:p>
        </p:txBody>
      </p:sp>
      <p:sp>
        <p:nvSpPr>
          <p:cNvPr id="14" name="Ovaal 13"/>
          <p:cNvSpPr/>
          <p:nvPr/>
        </p:nvSpPr>
        <p:spPr>
          <a:xfrm>
            <a:off x="269132" y="4376567"/>
            <a:ext cx="1907999" cy="1911271"/>
          </a:xfrm>
          <a:prstGeom prst="ellipse">
            <a:avLst/>
          </a:prstGeom>
          <a:solidFill>
            <a:srgbClr val="59091D">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kstvak 14"/>
          <p:cNvSpPr txBox="1"/>
          <p:nvPr/>
        </p:nvSpPr>
        <p:spPr>
          <a:xfrm>
            <a:off x="940564" y="4304908"/>
            <a:ext cx="574308" cy="830997"/>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800" dirty="0" smtClean="0">
                <a:solidFill>
                  <a:srgbClr val="FFFFFF"/>
                </a:solidFill>
                <a:latin typeface="TYPOGRAPH PRO Light"/>
                <a:cs typeface="TYPOGRAPH PRO Light"/>
              </a:rPr>
              <a:t>8</a:t>
            </a:r>
            <a:endParaRPr lang="en-GB" dirty="0" smtClean="0">
              <a:solidFill>
                <a:srgbClr val="FFFFFF"/>
              </a:solidFill>
              <a:latin typeface="TYPOGRAPH PRO Light"/>
              <a:cs typeface="TYPOGRAPH PRO Light"/>
            </a:endParaRPr>
          </a:p>
        </p:txBody>
      </p:sp>
      <p:sp>
        <p:nvSpPr>
          <p:cNvPr id="16" name="Tekstvak 15"/>
          <p:cNvSpPr txBox="1"/>
          <p:nvPr/>
        </p:nvSpPr>
        <p:spPr>
          <a:xfrm>
            <a:off x="235969" y="5039680"/>
            <a:ext cx="1915909" cy="1200329"/>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dirty="0" err="1" smtClean="0">
                <a:solidFill>
                  <a:srgbClr val="FFFFFF"/>
                </a:solidFill>
                <a:latin typeface="TYPOGRAPH PRO Light"/>
                <a:cs typeface="TYPOGRAPH PRO Light"/>
              </a:rPr>
              <a:t>positie</a:t>
            </a:r>
            <a:r>
              <a:rPr lang="en-GB" dirty="0" smtClean="0">
                <a:solidFill>
                  <a:srgbClr val="FFFFFF"/>
                </a:solidFill>
                <a:latin typeface="TYPOGRAPH PRO Light"/>
                <a:cs typeface="TYPOGRAPH PRO Light"/>
              </a:rPr>
              <a:t> Zwolle </a:t>
            </a:r>
          </a:p>
          <a:p>
            <a:pPr algn="ctr"/>
            <a:r>
              <a:rPr lang="en-GB" dirty="0" smtClean="0">
                <a:solidFill>
                  <a:srgbClr val="FFFFFF"/>
                </a:solidFill>
                <a:latin typeface="TYPOGRAPH PRO Light"/>
                <a:cs typeface="TYPOGRAPH PRO Light"/>
              </a:rPr>
              <a:t>12 </a:t>
            </a:r>
            <a:r>
              <a:rPr lang="en-GB" dirty="0" err="1" smtClean="0">
                <a:solidFill>
                  <a:srgbClr val="FFFFFF"/>
                </a:solidFill>
                <a:latin typeface="TYPOGRAPH PRO Light"/>
                <a:cs typeface="TYPOGRAPH PRO Light"/>
              </a:rPr>
              <a:t>onderzochte</a:t>
            </a:r>
            <a:r>
              <a:rPr lang="en-GB" dirty="0" smtClean="0">
                <a:solidFill>
                  <a:srgbClr val="FFFFFF"/>
                </a:solidFill>
                <a:latin typeface="TYPOGRAPH PRO Light"/>
                <a:cs typeface="TYPOGRAPH PRO Light"/>
              </a:rPr>
              <a:t> </a:t>
            </a:r>
          </a:p>
          <a:p>
            <a:pPr algn="ctr"/>
            <a:r>
              <a:rPr lang="en-GB" dirty="0" err="1" smtClean="0">
                <a:solidFill>
                  <a:srgbClr val="FFFFFF"/>
                </a:solidFill>
                <a:latin typeface="TYPOGRAPH PRO Light"/>
                <a:cs typeface="TYPOGRAPH PRO Light"/>
              </a:rPr>
              <a:t>steden</a:t>
            </a:r>
            <a:r>
              <a:rPr lang="en-GB" dirty="0" smtClean="0">
                <a:solidFill>
                  <a:srgbClr val="FFFFFF"/>
                </a:solidFill>
                <a:latin typeface="TYPOGRAPH PRO Light"/>
                <a:cs typeface="TYPOGRAPH PRO Light"/>
              </a:rPr>
              <a:t> in </a:t>
            </a:r>
          </a:p>
          <a:p>
            <a:pPr algn="ctr"/>
            <a:r>
              <a:rPr lang="en-GB" dirty="0" smtClean="0">
                <a:solidFill>
                  <a:srgbClr val="FFFFFF"/>
                </a:solidFill>
                <a:latin typeface="TYPOGRAPH PRO Light"/>
                <a:cs typeface="TYPOGRAPH PRO Light"/>
              </a:rPr>
              <a:t>2030</a:t>
            </a: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53</a:t>
            </a:fld>
            <a:endParaRPr lang="en-US" dirty="0"/>
          </a:p>
        </p:txBody>
      </p:sp>
      <p:sp>
        <p:nvSpPr>
          <p:cNvPr id="17" name="Tekstvak 16"/>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42487703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20950" y="1374361"/>
            <a:ext cx="5251450" cy="4086270"/>
          </a:xfrm>
        </p:spPr>
        <p:txBody>
          <a:bodyPr anchor="ctr"/>
          <a:lstStyle/>
          <a:p>
            <a:pPr algn="l"/>
            <a:r>
              <a:rPr lang="nl-NL" sz="3600" dirty="0" smtClean="0"/>
              <a:t>Het aanbod van winkels is op relevante aspecten sterk verbeterd, aantrekkelijker en eigentijds</a:t>
            </a:r>
            <a:endParaRPr lang="en-GB" sz="3600" dirty="0"/>
          </a:p>
        </p:txBody>
      </p:sp>
      <p:sp>
        <p:nvSpPr>
          <p:cNvPr id="6" name="Tekstvak 5"/>
          <p:cNvSpPr txBox="1"/>
          <p:nvPr/>
        </p:nvSpPr>
        <p:spPr>
          <a:xfrm>
            <a:off x="631329" y="2286012"/>
            <a:ext cx="1439997" cy="2554545"/>
          </a:xfrm>
          <a:prstGeom prst="rect">
            <a:avLst/>
          </a:prstGeom>
          <a:solidFill>
            <a:srgbClr val="FFFFFF">
              <a:alpha val="78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6,4</a:t>
            </a:r>
          </a:p>
          <a:p>
            <a:pPr algn="ctr"/>
            <a:endParaRPr lang="en-GB" sz="3200"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7,4</a:t>
            </a:r>
          </a:p>
        </p:txBody>
      </p:sp>
      <p:pic>
        <p:nvPicPr>
          <p:cNvPr id="3" name="Afbeelding 2"/>
          <p:cNvPicPr>
            <a:picLocks noChangeAspect="1"/>
          </p:cNvPicPr>
          <p:nvPr/>
        </p:nvPicPr>
        <p:blipFill>
          <a:blip r:embed="rId2"/>
          <a:stretch>
            <a:fillRect/>
          </a:stretch>
        </p:blipFill>
        <p:spPr>
          <a:xfrm>
            <a:off x="617369" y="653563"/>
            <a:ext cx="1439998" cy="1439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jdelijke aanduiding voor dianummer 6"/>
          <p:cNvSpPr>
            <a:spLocks noGrp="1"/>
          </p:cNvSpPr>
          <p:nvPr>
            <p:ph type="sldNum" sz="quarter" idx="12"/>
          </p:nvPr>
        </p:nvSpPr>
        <p:spPr/>
        <p:txBody>
          <a:bodyPr/>
          <a:lstStyle/>
          <a:p>
            <a:fld id="{37F5D7CF-7454-2E4C-8103-4D9E930CEF90}" type="slidenum">
              <a:rPr lang="en-US" smtClean="0"/>
              <a:pPr/>
              <a:t>54</a:t>
            </a:fld>
            <a:endParaRPr lang="en-US" dirty="0"/>
          </a:p>
        </p:txBody>
      </p:sp>
      <p:sp>
        <p:nvSpPr>
          <p:cNvPr id="8" name="Tekstvak 7"/>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27629372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2520950" y="1411647"/>
            <a:ext cx="5251450" cy="4024440"/>
          </a:xfrm>
        </p:spPr>
        <p:txBody>
          <a:bodyPr anchor="ctr"/>
          <a:lstStyle/>
          <a:p>
            <a:pPr algn="l"/>
            <a:r>
              <a:rPr lang="nl-NL" sz="3600" dirty="0" smtClean="0"/>
              <a:t>De binnenstad is nog bruisender met 800 extra bewoners die geprofiteerd hebben van herbestemming van leegstaande panden</a:t>
            </a:r>
            <a:endParaRPr lang="en-GB" sz="3600" dirty="0"/>
          </a:p>
        </p:txBody>
      </p:sp>
      <p:pic>
        <p:nvPicPr>
          <p:cNvPr id="8" name="Afbeelding 7"/>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73926" y="671626"/>
            <a:ext cx="1436524" cy="1403997"/>
          </a:xfrm>
          <a:prstGeom prst="roundRect">
            <a:avLst>
              <a:gd name="adj" fmla="val 8594"/>
            </a:avLst>
          </a:prstGeom>
          <a:solidFill>
            <a:srgbClr val="FFFFFF">
              <a:shade val="85000"/>
            </a:srgbClr>
          </a:solidFill>
          <a:ln>
            <a:noFill/>
          </a:ln>
          <a:effectLst/>
        </p:spPr>
      </p:pic>
      <p:sp>
        <p:nvSpPr>
          <p:cNvPr id="9" name="Tekstvak 8"/>
          <p:cNvSpPr txBox="1"/>
          <p:nvPr/>
        </p:nvSpPr>
        <p:spPr>
          <a:xfrm>
            <a:off x="625797" y="2415293"/>
            <a:ext cx="1439997" cy="3662541"/>
          </a:xfrm>
          <a:prstGeom prst="rect">
            <a:avLst/>
          </a:prstGeom>
          <a:solidFill>
            <a:srgbClr val="FFFFFF">
              <a:alpha val="77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200" dirty="0" smtClean="0">
                <a:solidFill>
                  <a:schemeClr val="tx2">
                    <a:lumMod val="60000"/>
                    <a:lumOff val="40000"/>
                  </a:schemeClr>
                </a:solidFill>
                <a:latin typeface="Avenir Book"/>
                <a:cs typeface="Avenir Book"/>
              </a:rPr>
              <a:t>2000</a:t>
            </a:r>
          </a:p>
          <a:p>
            <a:pPr algn="ctr"/>
            <a:r>
              <a:rPr lang="en-GB" sz="3200" dirty="0" smtClean="0">
                <a:latin typeface="Avenir Book"/>
                <a:cs typeface="Avenir Book"/>
              </a:rPr>
              <a:t>2200</a:t>
            </a:r>
          </a:p>
          <a:p>
            <a:pPr algn="ctr"/>
            <a:endParaRPr lang="en-GB" sz="1600" dirty="0">
              <a:latin typeface="Avenir Book"/>
              <a:cs typeface="Avenir Book"/>
            </a:endParaRPr>
          </a:p>
          <a:p>
            <a:pPr algn="ctr"/>
            <a:r>
              <a:rPr lang="en-GB" sz="3200" dirty="0" smtClean="0">
                <a:solidFill>
                  <a:srgbClr val="558ED5"/>
                </a:solidFill>
                <a:latin typeface="Avenir Book"/>
                <a:cs typeface="Avenir Book"/>
              </a:rPr>
              <a:t>2015</a:t>
            </a:r>
          </a:p>
          <a:p>
            <a:pPr algn="ctr"/>
            <a:r>
              <a:rPr lang="en-GB" sz="3200" dirty="0" smtClean="0">
                <a:latin typeface="Avenir Book"/>
                <a:cs typeface="Avenir Book"/>
              </a:rPr>
              <a:t>2800</a:t>
            </a:r>
          </a:p>
          <a:p>
            <a:pPr algn="ctr"/>
            <a:endParaRPr lang="en-GB" sz="1600" dirty="0">
              <a:latin typeface="Avenir Book"/>
              <a:cs typeface="Avenir Book"/>
            </a:endParaRPr>
          </a:p>
          <a:p>
            <a:pPr algn="ctr"/>
            <a:r>
              <a:rPr lang="en-GB" sz="3200" dirty="0" smtClean="0">
                <a:solidFill>
                  <a:srgbClr val="558ED5"/>
                </a:solidFill>
                <a:latin typeface="Avenir Book"/>
                <a:cs typeface="Avenir Book"/>
              </a:rPr>
              <a:t>2030</a:t>
            </a:r>
          </a:p>
          <a:p>
            <a:pPr algn="ctr"/>
            <a:r>
              <a:rPr lang="en-GB" sz="3200" dirty="0" smtClean="0">
                <a:latin typeface="Avenir Book"/>
                <a:cs typeface="Avenir Book"/>
              </a:rPr>
              <a:t>3600</a:t>
            </a:r>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55</a:t>
            </a:fld>
            <a:endParaRPr lang="en-US" dirty="0"/>
          </a:p>
        </p:txBody>
      </p:sp>
      <p:sp>
        <p:nvSpPr>
          <p:cNvPr id="10" name="Tekstvak 9"/>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28736614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p:txBody>
          <a:bodyPr/>
          <a:lstStyle/>
          <a:p>
            <a:r>
              <a:rPr lang="nl-NL" sz="4400" dirty="0" smtClean="0"/>
              <a:t>VOORBEELD</a:t>
            </a:r>
            <a:endParaRPr lang="nl-NL" sz="4400" dirty="0"/>
          </a:p>
          <a:p>
            <a:endParaRPr lang="en-GB" sz="44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56</a:t>
            </a:fld>
            <a:endParaRPr lang="en-US" dirty="0"/>
          </a:p>
        </p:txBody>
      </p:sp>
      <p:sp>
        <p:nvSpPr>
          <p:cNvPr id="5" name="Tekstvak 4"/>
          <p:cNvSpPr txBox="1"/>
          <p:nvPr/>
        </p:nvSpPr>
        <p:spPr>
          <a:xfrm>
            <a:off x="7563312" y="230259"/>
            <a:ext cx="1569651" cy="707886"/>
          </a:xfrm>
          <a:prstGeom prst="rect">
            <a:avLst/>
          </a:prstGeom>
          <a:noFill/>
          <a:ln>
            <a:noFill/>
          </a:ln>
          <a:effectLst>
            <a:outerShdw blurRad="50800" dist="38100" dir="5400000" algn="t" rotWithShape="0">
              <a:prstClr val="black">
                <a:alpha val="40000"/>
              </a:prstClr>
            </a:outerShdw>
          </a:effectLst>
        </p:spPr>
        <p:txBody>
          <a:bodyPr wrap="none" rtlCol="0" anchor="ctr">
            <a:spAutoFit/>
          </a:bodyPr>
          <a:lstStyle/>
          <a:p>
            <a:pPr algn="ctr"/>
            <a:r>
              <a:rPr lang="en-GB" sz="4000" dirty="0" smtClean="0">
                <a:solidFill>
                  <a:schemeClr val="bg1"/>
                </a:solidFill>
                <a:latin typeface="TYPOGRAPH PRO Light"/>
                <a:cs typeface="TYPOGRAPH PRO Light"/>
              </a:rPr>
              <a:t>2030</a:t>
            </a:r>
          </a:p>
        </p:txBody>
      </p:sp>
    </p:spTree>
    <p:extLst>
      <p:ext uri="{BB962C8B-B14F-4D97-AF65-F5344CB8AC3E}">
        <p14:creationId xmlns:p14="http://schemas.microsoft.com/office/powerpoint/2010/main" val="62408861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332780" y="1996139"/>
            <a:ext cx="6439620" cy="3464491"/>
          </a:xfrm>
        </p:spPr>
        <p:txBody>
          <a:bodyPr anchor="ctr"/>
          <a:lstStyle/>
          <a:p>
            <a:r>
              <a:rPr lang="nl-NL" sz="3600" dirty="0" smtClean="0"/>
              <a:t>Het uitlichten/promoten van de historie, vergroten van de veiligheid en optimaliseren van de bewegwijzering gaan perfect samen</a:t>
            </a:r>
            <a:endParaRPr lang="en-GB" sz="3600" dirty="0"/>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9889" y="556138"/>
            <a:ext cx="1439755" cy="1439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808" y="556139"/>
            <a:ext cx="1440000"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802" y="556138"/>
            <a:ext cx="1439756" cy="1439756"/>
          </a:xfrm>
          <a:prstGeom prst="roundRect">
            <a:avLst>
              <a:gd name="adj" fmla="val 8594"/>
            </a:avLst>
          </a:prstGeom>
          <a:solidFill>
            <a:srgbClr val="FFFFFF">
              <a:shade val="85000"/>
            </a:srgbClr>
          </a:solidFill>
          <a:ln>
            <a:noFill/>
          </a:ln>
          <a:effectLst/>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9198" y="556139"/>
            <a:ext cx="1440000" cy="1440000"/>
          </a:xfrm>
          <a:prstGeom prst="roundRect">
            <a:avLst>
              <a:gd name="adj" fmla="val 8594"/>
            </a:avLst>
          </a:prstGeom>
          <a:solidFill>
            <a:srgbClr val="FFFFFF">
              <a:shade val="85000"/>
            </a:srgbClr>
          </a:solidFill>
          <a:ln>
            <a:noFill/>
          </a:ln>
          <a:effectLst/>
        </p:spPr>
      </p:pic>
      <p:sp>
        <p:nvSpPr>
          <p:cNvPr id="8" name="Tijdelijke aanduiding voor dianummer 7"/>
          <p:cNvSpPr>
            <a:spLocks noGrp="1"/>
          </p:cNvSpPr>
          <p:nvPr>
            <p:ph type="sldNum" sz="quarter" idx="12"/>
          </p:nvPr>
        </p:nvSpPr>
        <p:spPr/>
        <p:txBody>
          <a:bodyPr/>
          <a:lstStyle/>
          <a:p>
            <a:fld id="{37F5D7CF-7454-2E4C-8103-4D9E930CEF90}" type="slidenum">
              <a:rPr lang="en-US" smtClean="0"/>
              <a:pPr/>
              <a:t>57</a:t>
            </a:fld>
            <a:endParaRPr lang="en-US" dirty="0"/>
          </a:p>
        </p:txBody>
      </p:sp>
    </p:spTree>
    <p:extLst>
      <p:ext uri="{BB962C8B-B14F-4D97-AF65-F5344CB8AC3E}">
        <p14:creationId xmlns:p14="http://schemas.microsoft.com/office/powerpoint/2010/main" val="39007585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0" y="1242050"/>
            <a:ext cx="9166405" cy="56159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405" y="534292"/>
            <a:ext cx="5243885"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 Placeholder 1"/>
          <p:cNvSpPr>
            <a:spLocks noGrp="1"/>
          </p:cNvSpPr>
          <p:nvPr>
            <p:ph type="body" sz="quarter" idx="10"/>
          </p:nvPr>
        </p:nvSpPr>
        <p:spPr>
          <a:xfrm>
            <a:off x="165080" y="632094"/>
            <a:ext cx="7488000" cy="512768"/>
          </a:xfrm>
        </p:spPr>
        <p:txBody>
          <a:bodyPr>
            <a:noAutofit/>
          </a:bodyPr>
          <a:lstStyle/>
          <a:p>
            <a:r>
              <a:rPr lang="nl-NL" sz="3600" b="1" dirty="0" smtClean="0">
                <a:solidFill>
                  <a:schemeClr val="bg1"/>
                </a:solidFill>
                <a:latin typeface="TYPOGRAPH PRO Light"/>
                <a:cs typeface="TYPOGRAPH PRO Light"/>
              </a:rPr>
              <a:t>Interactief maken</a:t>
            </a:r>
          </a:p>
          <a:p>
            <a:r>
              <a:rPr lang="nl-NL" sz="3600" b="1" dirty="0" smtClean="0">
                <a:solidFill>
                  <a:schemeClr val="bg1"/>
                </a:solidFill>
                <a:latin typeface="TYPOGRAPH PRO Light"/>
                <a:cs typeface="TYPOGRAPH PRO Light"/>
              </a:rPr>
              <a:t>	</a:t>
            </a:r>
            <a:endParaRPr lang="nl-NL" sz="3600" b="1" dirty="0">
              <a:solidFill>
                <a:schemeClr val="bg1"/>
              </a:solidFill>
              <a:latin typeface="TYPOGRAPH PRO Light"/>
              <a:cs typeface="TYPOGRAPH PRO Light"/>
            </a:endParaRPr>
          </a:p>
        </p:txBody>
      </p:sp>
      <p:pic>
        <p:nvPicPr>
          <p:cNvPr id="12"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13" name="Picture 4"/>
          <p:cNvPicPr>
            <a:picLocks/>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4316180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77608" y="379229"/>
            <a:ext cx="4157880"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I. </a:t>
            </a:r>
            <a:r>
              <a:rPr lang="en-GB" sz="3600" dirty="0" err="1" smtClean="0">
                <a:solidFill>
                  <a:schemeClr val="bg1"/>
                </a:solidFill>
                <a:latin typeface="TYPOGRAPH PRO Light"/>
                <a:cs typeface="TYPOGRAPH PRO Light"/>
              </a:rPr>
              <a:t>Aanleiding</a:t>
            </a:r>
            <a:endParaRPr lang="en-GB" sz="3600" dirty="0" smtClean="0">
              <a:solidFill>
                <a:schemeClr val="bg1"/>
              </a:solidFill>
              <a:latin typeface="TYPOGRAPH PRO Light"/>
              <a:cs typeface="TYPOGRAPH PRO Light"/>
            </a:endParaRPr>
          </a:p>
        </p:txBody>
      </p:sp>
      <p:sp>
        <p:nvSpPr>
          <p:cNvPr id="5" name="Tijdelijke aanduiding voor tekst 5"/>
          <p:cNvSpPr>
            <a:spLocks noGrp="1"/>
          </p:cNvSpPr>
          <p:nvPr>
            <p:ph type="subTitle" idx="1"/>
          </p:nvPr>
        </p:nvSpPr>
        <p:spPr>
          <a:xfrm>
            <a:off x="1619737" y="1408911"/>
            <a:ext cx="5865706" cy="4051720"/>
          </a:xfrm>
        </p:spPr>
        <p:txBody>
          <a:bodyPr anchor="ctr"/>
          <a:lstStyle/>
          <a:p>
            <a:pPr algn="l"/>
            <a:r>
              <a:rPr lang="nl-NL" sz="3600" dirty="0" smtClean="0"/>
              <a:t>Het maatschappelijke veld, de tijdgeest en daarmee de rol van de overheid is ten opzichte van drie jaar geleden veranderd……</a:t>
            </a:r>
            <a:endParaRPr lang="en-GB" sz="36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5</a:t>
            </a:fld>
            <a:endParaRPr lang="en-US" dirty="0"/>
          </a:p>
        </p:txBody>
      </p:sp>
    </p:spTree>
    <p:extLst>
      <p:ext uri="{BB962C8B-B14F-4D97-AF65-F5344CB8AC3E}">
        <p14:creationId xmlns:p14="http://schemas.microsoft.com/office/powerpoint/2010/main" val="118900771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106" y="0"/>
            <a:ext cx="9171159" cy="6861955"/>
          </a:xfrm>
          <a:prstGeom prst="rect">
            <a:avLst/>
          </a:prstGeom>
        </p:spPr>
      </p:pic>
      <p:cxnSp>
        <p:nvCxnSpPr>
          <p:cNvPr id="6" name="Straight Connector 5"/>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7" name="Picture 4"/>
          <p:cNvPicPr>
            <a:picLocks/>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9" name="Rectangle 9"/>
          <p:cNvSpPr/>
          <p:nvPr/>
        </p:nvSpPr>
        <p:spPr>
          <a:xfrm>
            <a:off x="-32158" y="538909"/>
            <a:ext cx="5243885" cy="777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4"/>
          <p:cNvSpPr>
            <a:spLocks noGrp="1"/>
          </p:cNvSpPr>
          <p:nvPr>
            <p:ph type="body" sz="quarter" idx="4294967295"/>
          </p:nvPr>
        </p:nvSpPr>
        <p:spPr>
          <a:xfrm>
            <a:off x="235390" y="539021"/>
            <a:ext cx="8130011" cy="1875899"/>
          </a:xfrm>
          <a:prstGeom prst="rect">
            <a:avLst/>
          </a:prstGeom>
        </p:spPr>
        <p:txBody>
          <a:bodyPr>
            <a:normAutofit/>
          </a:bodyPr>
          <a:lstStyle/>
          <a:p>
            <a:pPr marL="0" indent="0">
              <a:buNone/>
            </a:pPr>
            <a:r>
              <a:rPr lang="en-US" sz="3600" b="1" dirty="0" err="1" smtClean="0">
                <a:solidFill>
                  <a:schemeClr val="bg1"/>
                </a:solidFill>
                <a:latin typeface="TYPOGRAPH PRO Light"/>
                <a:cs typeface="TYPOGRAPH PRO Light"/>
              </a:rPr>
              <a:t>Historie</a:t>
            </a:r>
            <a:r>
              <a:rPr lang="en-US" sz="3600" b="1" dirty="0" smtClean="0">
                <a:solidFill>
                  <a:schemeClr val="bg1"/>
                </a:solidFill>
                <a:latin typeface="TYPOGRAPH PRO Light"/>
                <a:cs typeface="TYPOGRAPH PRO Light"/>
              </a:rPr>
              <a:t> </a:t>
            </a:r>
            <a:r>
              <a:rPr lang="en-US" sz="3600" b="1" dirty="0" err="1" smtClean="0">
                <a:solidFill>
                  <a:schemeClr val="bg1"/>
                </a:solidFill>
                <a:latin typeface="TYPOGRAPH PRO Light"/>
                <a:cs typeface="TYPOGRAPH PRO Light"/>
              </a:rPr>
              <a:t>uitlichten</a:t>
            </a:r>
            <a:endParaRPr lang="en-US" sz="3600" dirty="0" smtClean="0">
              <a:solidFill>
                <a:schemeClr val="bg1"/>
              </a:solidFill>
              <a:latin typeface="TYPOGRAPH PRO Light"/>
              <a:cs typeface="TYPOGRAPH PRO Light"/>
            </a:endParaRPr>
          </a:p>
          <a:p>
            <a:pPr marL="0" indent="0">
              <a:buNone/>
            </a:pPr>
            <a:endParaRPr lang="nl-NL" sz="2400" dirty="0" smtClean="0">
              <a:solidFill>
                <a:schemeClr val="bg1"/>
              </a:solidFill>
              <a:latin typeface="TYPOGRAPH PRO Light"/>
              <a:cs typeface="TYPOGRAPH PRO Light"/>
            </a:endParaRPr>
          </a:p>
          <a:p>
            <a:pPr marL="0" indent="0">
              <a:buNone/>
            </a:pPr>
            <a:endParaRPr lang="nl-NL" sz="2000" dirty="0">
              <a:solidFill>
                <a:schemeClr val="bg1"/>
              </a:solidFill>
              <a:latin typeface="TYPOGRAPH PRO Light"/>
              <a:cs typeface="TYPOGRAPH PRO Light"/>
            </a:endParaRPr>
          </a:p>
        </p:txBody>
      </p:sp>
    </p:spTree>
    <p:extLst>
      <p:ext uri="{BB962C8B-B14F-4D97-AF65-F5344CB8AC3E}">
        <p14:creationId xmlns:p14="http://schemas.microsoft.com/office/powerpoint/2010/main" val="289211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20587"/>
            <a:ext cx="5243885"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1"/>
          <p:cNvSpPr>
            <a:spLocks noGrp="1"/>
          </p:cNvSpPr>
          <p:nvPr>
            <p:ph type="body" sz="quarter" idx="10"/>
          </p:nvPr>
        </p:nvSpPr>
        <p:spPr>
          <a:xfrm>
            <a:off x="513000" y="596454"/>
            <a:ext cx="7488000" cy="512768"/>
          </a:xfrm>
        </p:spPr>
        <p:txBody>
          <a:bodyPr>
            <a:noAutofit/>
          </a:bodyPr>
          <a:lstStyle/>
          <a:p>
            <a:r>
              <a:rPr lang="nl-NL" sz="3600" b="1" dirty="0" smtClean="0">
                <a:solidFill>
                  <a:schemeClr val="bg1"/>
                </a:solidFill>
                <a:latin typeface="TYPOGRAPH PRO Light"/>
                <a:cs typeface="TYPOGRAPH PRO Light"/>
              </a:rPr>
              <a:t>Routes accentueren</a:t>
            </a:r>
          </a:p>
          <a:p>
            <a:r>
              <a:rPr lang="nl-NL" sz="3600" b="1" dirty="0" smtClean="0">
                <a:solidFill>
                  <a:schemeClr val="bg1"/>
                </a:solidFill>
                <a:latin typeface="TYPOGRAPH PRO Light"/>
                <a:cs typeface="TYPOGRAPH PRO Light"/>
              </a:rPr>
              <a:t>	</a:t>
            </a:r>
            <a:endParaRPr lang="nl-NL" sz="3600" b="1" dirty="0">
              <a:solidFill>
                <a:schemeClr val="bg1"/>
              </a:solidFill>
              <a:latin typeface="TYPOGRAPH PRO Light"/>
              <a:cs typeface="TYPOGRAPH PRO Light"/>
            </a:endParaRPr>
          </a:p>
        </p:txBody>
      </p:sp>
      <p:pic>
        <p:nvPicPr>
          <p:cNvPr id="13" name="Picture 5" descr="K:\Prof\Lidac\Beeldbank²\Sfeerbeelden\Architectural outdoor\Green areas\Nantes, France - Nuits Féériques du Jardin des Plantes 2008\xb-jardin_nantes-4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2056462"/>
            <a:ext cx="4221607" cy="3323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_"/>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146801" y="2056462"/>
            <a:ext cx="4997199" cy="33231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15" name="Picture 4"/>
          <p:cNvPicPr>
            <a:picLocks/>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7754877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_" descr="K:\Prof\Lidac\Beeldbank²\Sfeerbeelden\Architectural outdoor\Green areas\Strasbourg, France - Parc de l'Orangerie\XB_Philips_Orangerie_nuit_25[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21780"/>
            <a:ext cx="9144000" cy="68362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106" y="526567"/>
            <a:ext cx="4846480" cy="701039"/>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Straight Connector 10"/>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
          <p:cNvSpPr>
            <a:spLocks noGrp="1"/>
          </p:cNvSpPr>
          <p:nvPr>
            <p:ph type="body" sz="quarter" idx="10"/>
          </p:nvPr>
        </p:nvSpPr>
        <p:spPr>
          <a:xfrm>
            <a:off x="165080" y="602819"/>
            <a:ext cx="7488000" cy="512768"/>
          </a:xfrm>
        </p:spPr>
        <p:txBody>
          <a:bodyPr>
            <a:noAutofit/>
          </a:bodyPr>
          <a:lstStyle/>
          <a:p>
            <a:r>
              <a:rPr lang="nl-NL" sz="3600" b="1" dirty="0" smtClean="0">
                <a:solidFill>
                  <a:schemeClr val="bg1"/>
                </a:solidFill>
                <a:latin typeface="TYPOGRAPH PRO Light"/>
                <a:cs typeface="TYPOGRAPH PRO Light"/>
              </a:rPr>
              <a:t>groen accentueren</a:t>
            </a:r>
          </a:p>
        </p:txBody>
      </p:sp>
      <p:pic>
        <p:nvPicPr>
          <p:cNvPr id="14"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15" name="Picture 4"/>
          <p:cNvPicPr>
            <a:picLocks/>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7052968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092" y="0"/>
            <a:ext cx="91610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117" y="538646"/>
            <a:ext cx="5243885"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Straight Connector 6"/>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
          <p:cNvSpPr>
            <a:spLocks noGrp="1"/>
          </p:cNvSpPr>
          <p:nvPr>
            <p:ph type="body" sz="quarter" idx="10"/>
          </p:nvPr>
        </p:nvSpPr>
        <p:spPr>
          <a:xfrm>
            <a:off x="165080" y="629924"/>
            <a:ext cx="7488000" cy="512768"/>
          </a:xfrm>
        </p:spPr>
        <p:txBody>
          <a:bodyPr>
            <a:noAutofit/>
          </a:bodyPr>
          <a:lstStyle/>
          <a:p>
            <a:r>
              <a:rPr lang="nl-NL" sz="3600" b="1" dirty="0" smtClean="0">
                <a:solidFill>
                  <a:schemeClr val="bg1"/>
                </a:solidFill>
                <a:latin typeface="TYPOGRAPH PRO Light"/>
                <a:cs typeface="TYPOGRAPH PRO Light"/>
              </a:rPr>
              <a:t>Stadsdelen verbinden</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12" name="Picture 4"/>
          <p:cNvPicPr>
            <a:picLocks/>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3230076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5077" y="1542829"/>
            <a:ext cx="6420820" cy="4107889"/>
          </a:xfrm>
          <a:prstGeom prst="rect">
            <a:avLst/>
          </a:prstGeom>
        </p:spPr>
      </p:pic>
      <p:sp>
        <p:nvSpPr>
          <p:cNvPr id="6" name="Rectangle 8"/>
          <p:cNvSpPr/>
          <p:nvPr/>
        </p:nvSpPr>
        <p:spPr>
          <a:xfrm>
            <a:off x="24007" y="553520"/>
            <a:ext cx="5332549"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1"/>
          <p:cNvSpPr>
            <a:spLocks noGrp="1"/>
          </p:cNvSpPr>
          <p:nvPr>
            <p:ph type="body" sz="quarter" idx="10"/>
          </p:nvPr>
        </p:nvSpPr>
        <p:spPr>
          <a:xfrm>
            <a:off x="303527" y="814284"/>
            <a:ext cx="8572682" cy="553322"/>
          </a:xfrm>
        </p:spPr>
        <p:txBody>
          <a:bodyPr>
            <a:noAutofit/>
          </a:bodyPr>
          <a:lstStyle/>
          <a:p>
            <a:pPr>
              <a:lnSpc>
                <a:spcPct val="60000"/>
              </a:lnSpc>
            </a:pPr>
            <a:r>
              <a:rPr lang="nl-NL" sz="3600" dirty="0" smtClean="0">
                <a:solidFill>
                  <a:schemeClr val="bg1"/>
                </a:solidFill>
                <a:latin typeface="TYPOGRAPH PRO Light"/>
                <a:cs typeface="TYPOGRAPH PRO Light"/>
              </a:rPr>
              <a:t>Lichtplan schrijven	</a:t>
            </a:r>
            <a:endParaRPr lang="nl-NL" sz="3600" dirty="0">
              <a:solidFill>
                <a:schemeClr val="bg1"/>
              </a:solidFill>
              <a:latin typeface="TYPOGRAPH PRO Light"/>
              <a:cs typeface="TYPOGRAPH PRO Light"/>
            </a:endParaRPr>
          </a:p>
        </p:txBody>
      </p:sp>
      <p:cxnSp>
        <p:nvCxnSpPr>
          <p:cNvPr id="10" name="Straight Connector 6"/>
          <p:cNvCxnSpPr/>
          <p:nvPr/>
        </p:nvCxnSpPr>
        <p:spPr>
          <a:xfrm>
            <a:off x="235390" y="5984341"/>
            <a:ext cx="86370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6848" y="6223883"/>
            <a:ext cx="2441764" cy="382302"/>
          </a:xfrm>
          <a:prstGeom prst="rect">
            <a:avLst/>
          </a:prstGeom>
        </p:spPr>
      </p:pic>
      <p:pic>
        <p:nvPicPr>
          <p:cNvPr id="12" name="Picture 4"/>
          <p:cNvPicPr>
            <a:picLocks/>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5786426" y="6082021"/>
            <a:ext cx="530729" cy="683967"/>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80163623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2506" y="1316313"/>
            <a:ext cx="6577657" cy="4235207"/>
          </a:xfrm>
          <a:prstGeom prst="rect">
            <a:avLst/>
          </a:prstGeom>
        </p:spPr>
      </p:pic>
      <p:sp>
        <p:nvSpPr>
          <p:cNvPr id="10" name="Rectangle 8"/>
          <p:cNvSpPr/>
          <p:nvPr/>
        </p:nvSpPr>
        <p:spPr>
          <a:xfrm>
            <a:off x="-41116" y="538646"/>
            <a:ext cx="5270342"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 Placeholder 1"/>
          <p:cNvSpPr>
            <a:spLocks noGrp="1"/>
          </p:cNvSpPr>
          <p:nvPr>
            <p:ph type="subTitle" idx="1"/>
          </p:nvPr>
        </p:nvSpPr>
        <p:spPr>
          <a:xfrm>
            <a:off x="-575169" y="605806"/>
            <a:ext cx="6439620" cy="1006418"/>
          </a:xfrm>
        </p:spPr>
        <p:txBody>
          <a:bodyPr>
            <a:noAutofit/>
          </a:bodyPr>
          <a:lstStyle/>
          <a:p>
            <a:r>
              <a:rPr lang="nl-NL" sz="3600" b="1" dirty="0">
                <a:solidFill>
                  <a:schemeClr val="bg1"/>
                </a:solidFill>
                <a:latin typeface="TYPOGRAPH PRO Light"/>
                <a:cs typeface="TYPOGRAPH PRO Light"/>
              </a:rPr>
              <a:t>D</a:t>
            </a:r>
            <a:r>
              <a:rPr lang="nl-NL" sz="3600" b="1" dirty="0" smtClean="0">
                <a:solidFill>
                  <a:schemeClr val="bg1"/>
                </a:solidFill>
                <a:latin typeface="TYPOGRAPH PRO Light"/>
                <a:cs typeface="TYPOGRAPH PRO Light"/>
              </a:rPr>
              <a:t>etailplan per gebied</a:t>
            </a:r>
          </a:p>
        </p:txBody>
      </p:sp>
      <p:sp>
        <p:nvSpPr>
          <p:cNvPr id="5" name="Tijdelijke aanduiding voor dianummer 3"/>
          <p:cNvSpPr>
            <a:spLocks noGrp="1"/>
          </p:cNvSpPr>
          <p:nvPr>
            <p:ph type="sldNum" sz="quarter" idx="12"/>
          </p:nvPr>
        </p:nvSpPr>
        <p:spPr>
          <a:xfrm>
            <a:off x="8338315" y="6425806"/>
            <a:ext cx="561844" cy="365125"/>
          </a:xfrm>
        </p:spPr>
        <p:txBody>
          <a:bodyPr/>
          <a:lstStyle/>
          <a:p>
            <a:fld id="{37F5D7CF-7454-2E4C-8103-4D9E930CEF90}" type="slidenum">
              <a:rPr lang="en-US" smtClean="0"/>
              <a:pPr/>
              <a:t>64</a:t>
            </a:fld>
            <a:endParaRPr lang="en-US" dirty="0"/>
          </a:p>
        </p:txBody>
      </p:sp>
    </p:spTree>
    <p:extLst>
      <p:ext uri="{BB962C8B-B14F-4D97-AF65-F5344CB8AC3E}">
        <p14:creationId xmlns:p14="http://schemas.microsoft.com/office/powerpoint/2010/main" val="123692084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p:txBody>
          <a:bodyPr/>
          <a:lstStyle/>
          <a:p>
            <a:r>
              <a:rPr lang="nl-NL" sz="4400" dirty="0" smtClean="0"/>
              <a:t>OPVOLGING</a:t>
            </a:r>
            <a:endParaRPr lang="nl-NL" sz="4400" dirty="0"/>
          </a:p>
          <a:p>
            <a:endParaRPr lang="en-GB" sz="4400" dirty="0"/>
          </a:p>
        </p:txBody>
      </p:sp>
      <p:sp>
        <p:nvSpPr>
          <p:cNvPr id="4" name="Tijdelijke aanduiding voor dianummer 3"/>
          <p:cNvSpPr>
            <a:spLocks noGrp="1"/>
          </p:cNvSpPr>
          <p:nvPr>
            <p:ph type="sldNum" sz="quarter" idx="12"/>
          </p:nvPr>
        </p:nvSpPr>
        <p:spPr/>
        <p:txBody>
          <a:bodyPr/>
          <a:lstStyle/>
          <a:p>
            <a:fld id="{37F5D7CF-7454-2E4C-8103-4D9E930CEF90}" type="slidenum">
              <a:rPr lang="en-US" smtClean="0"/>
              <a:pPr/>
              <a:t>65</a:t>
            </a:fld>
            <a:endParaRPr lang="en-US" dirty="0"/>
          </a:p>
        </p:txBody>
      </p:sp>
    </p:spTree>
    <p:extLst>
      <p:ext uri="{BB962C8B-B14F-4D97-AF65-F5344CB8AC3E}">
        <p14:creationId xmlns:p14="http://schemas.microsoft.com/office/powerpoint/2010/main" val="207338705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37F5D7CF-7454-2E4C-8103-4D9E930CEF90}" type="slidenum">
              <a:rPr lang="en-US" smtClean="0"/>
              <a:pPr/>
              <a:t>66</a:t>
            </a:fld>
            <a:endParaRPr lang="en-US" dirty="0"/>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792" y="3039115"/>
            <a:ext cx="1008000" cy="10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0792" y="1712019"/>
            <a:ext cx="1008000" cy="10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2178" y="4296602"/>
            <a:ext cx="1008000" cy="1008000"/>
          </a:xfrm>
          <a:prstGeom prst="roundRect">
            <a:avLst>
              <a:gd name="adj" fmla="val 8594"/>
            </a:avLst>
          </a:prstGeom>
          <a:solidFill>
            <a:srgbClr val="FFFFFF">
              <a:shade val="85000"/>
            </a:srgbClr>
          </a:solidFill>
          <a:ln>
            <a:noFill/>
          </a:ln>
          <a:effectLst/>
        </p:spPr>
      </p:pic>
      <p:pic>
        <p:nvPicPr>
          <p:cNvPr id="10" name="Afbeelding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7656" y="2239687"/>
            <a:ext cx="532326" cy="532326"/>
          </a:xfrm>
          <a:prstGeom prst="roundRect">
            <a:avLst>
              <a:gd name="adj" fmla="val 8594"/>
            </a:avLst>
          </a:prstGeom>
          <a:solidFill>
            <a:srgbClr val="FFFFFF">
              <a:shade val="85000"/>
            </a:srgbClr>
          </a:solidFill>
          <a:ln>
            <a:noFill/>
          </a:ln>
          <a:effectLst/>
        </p:spPr>
      </p:pic>
      <p:pic>
        <p:nvPicPr>
          <p:cNvPr id="11"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19392" y="1636091"/>
            <a:ext cx="530139" cy="532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9"/>
          <p:cNvSpPr/>
          <p:nvPr/>
        </p:nvSpPr>
        <p:spPr>
          <a:xfrm>
            <a:off x="3602148" y="4506497"/>
            <a:ext cx="5243885" cy="777668"/>
          </a:xfrm>
          <a:prstGeom prst="rect">
            <a:avLst/>
          </a:prstGeom>
          <a:solidFill>
            <a:schemeClr val="accent6">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xt Placeholder 1"/>
          <p:cNvSpPr txBox="1">
            <a:spLocks/>
          </p:cNvSpPr>
          <p:nvPr/>
        </p:nvSpPr>
        <p:spPr>
          <a:xfrm>
            <a:off x="3659280" y="4582364"/>
            <a:ext cx="7488000"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Routes accentueren</a:t>
            </a:r>
          </a:p>
        </p:txBody>
      </p:sp>
      <p:sp>
        <p:nvSpPr>
          <p:cNvPr id="15" name="Rectangle 9"/>
          <p:cNvSpPr/>
          <p:nvPr/>
        </p:nvSpPr>
        <p:spPr>
          <a:xfrm>
            <a:off x="3624300" y="3144857"/>
            <a:ext cx="5243885" cy="777668"/>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 Placeholder 1"/>
          <p:cNvSpPr txBox="1">
            <a:spLocks/>
          </p:cNvSpPr>
          <p:nvPr/>
        </p:nvSpPr>
        <p:spPr>
          <a:xfrm>
            <a:off x="3681432" y="3220724"/>
            <a:ext cx="7488000" cy="512768"/>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rgbClr val="10253F"/>
                </a:solidFill>
                <a:latin typeface="TYPOGRAPH PRO Light"/>
                <a:cs typeface="TYPOGRAPH PRO Light"/>
              </a:rPr>
              <a:t>Veiligheidsplan </a:t>
            </a:r>
          </a:p>
        </p:txBody>
      </p:sp>
      <p:sp>
        <p:nvSpPr>
          <p:cNvPr id="17" name="Rectangle 9"/>
          <p:cNvSpPr/>
          <p:nvPr/>
        </p:nvSpPr>
        <p:spPr>
          <a:xfrm>
            <a:off x="3646452" y="1783217"/>
            <a:ext cx="5243885"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
          <p:cNvSpPr txBox="1">
            <a:spLocks/>
          </p:cNvSpPr>
          <p:nvPr/>
        </p:nvSpPr>
        <p:spPr>
          <a:xfrm>
            <a:off x="3703584" y="1859084"/>
            <a:ext cx="7488000"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Historie uitlichten </a:t>
            </a:r>
          </a:p>
        </p:txBody>
      </p:sp>
      <p:sp>
        <p:nvSpPr>
          <p:cNvPr id="2" name="Subtitel 1"/>
          <p:cNvSpPr>
            <a:spLocks noGrp="1"/>
          </p:cNvSpPr>
          <p:nvPr>
            <p:ph type="subTitle" idx="1"/>
          </p:nvPr>
        </p:nvSpPr>
        <p:spPr/>
        <p:txBody>
          <a:bodyPr/>
          <a:lstStyle/>
          <a:p>
            <a:endParaRPr lang="en-GB" dirty="0"/>
          </a:p>
        </p:txBody>
      </p:sp>
      <p:sp>
        <p:nvSpPr>
          <p:cNvPr id="19" name="Rectangle 11"/>
          <p:cNvSpPr/>
          <p:nvPr/>
        </p:nvSpPr>
        <p:spPr>
          <a:xfrm>
            <a:off x="-18106" y="505139"/>
            <a:ext cx="8102386" cy="722467"/>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xt Placeholder 1"/>
          <p:cNvSpPr txBox="1">
            <a:spLocks/>
          </p:cNvSpPr>
          <p:nvPr/>
        </p:nvSpPr>
        <p:spPr>
          <a:xfrm>
            <a:off x="18551" y="505139"/>
            <a:ext cx="8881608"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Visie </a:t>
            </a:r>
            <a:r>
              <a:rPr lang="nl-NL" sz="3600" b="1" dirty="0" smtClean="0">
                <a:solidFill>
                  <a:schemeClr val="bg1"/>
                </a:solidFill>
                <a:latin typeface="TYPOGRAPH PRO Light"/>
                <a:cs typeface="TYPOGRAPH PRO Light"/>
              </a:rPr>
              <a:t>uitwerken, op onder andere:</a:t>
            </a:r>
            <a:endParaRPr lang="nl-NL" sz="3600" b="1" dirty="0" smtClean="0">
              <a:solidFill>
                <a:schemeClr val="bg1"/>
              </a:solidFill>
              <a:latin typeface="TYPOGRAPH PRO Light"/>
              <a:cs typeface="TYPOGRAPH PRO Light"/>
            </a:endParaRPr>
          </a:p>
        </p:txBody>
      </p:sp>
    </p:spTree>
    <p:extLst>
      <p:ext uri="{BB962C8B-B14F-4D97-AF65-F5344CB8AC3E}">
        <p14:creationId xmlns:p14="http://schemas.microsoft.com/office/powerpoint/2010/main" val="102293862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37F5D7CF-7454-2E4C-8103-4D9E930CEF90}" type="slidenum">
              <a:rPr lang="en-US" smtClean="0"/>
              <a:pPr/>
              <a:t>67</a:t>
            </a:fld>
            <a:endParaRPr lang="en-US" dirty="0"/>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792" y="3039115"/>
            <a:ext cx="1008000" cy="10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0792" y="1712019"/>
            <a:ext cx="1008000" cy="10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2178" y="4296602"/>
            <a:ext cx="1008000" cy="1008000"/>
          </a:xfrm>
          <a:prstGeom prst="roundRect">
            <a:avLst>
              <a:gd name="adj" fmla="val 8594"/>
            </a:avLst>
          </a:prstGeom>
          <a:solidFill>
            <a:srgbClr val="FFFFFF">
              <a:shade val="85000"/>
            </a:srgbClr>
          </a:solidFill>
          <a:ln>
            <a:noFill/>
          </a:ln>
          <a:effectLst/>
        </p:spPr>
      </p:pic>
      <p:sp>
        <p:nvSpPr>
          <p:cNvPr id="13" name="Rectangle 9"/>
          <p:cNvSpPr/>
          <p:nvPr/>
        </p:nvSpPr>
        <p:spPr>
          <a:xfrm>
            <a:off x="3459273" y="4506497"/>
            <a:ext cx="5243885" cy="777668"/>
          </a:xfrm>
          <a:prstGeom prst="rect">
            <a:avLst/>
          </a:prstGeom>
          <a:solidFill>
            <a:schemeClr val="accent6">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xt Placeholder 1"/>
          <p:cNvSpPr txBox="1">
            <a:spLocks/>
          </p:cNvSpPr>
          <p:nvPr/>
        </p:nvSpPr>
        <p:spPr>
          <a:xfrm>
            <a:off x="3659280" y="4582364"/>
            <a:ext cx="7488000"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Bewegwijzering</a:t>
            </a:r>
          </a:p>
        </p:txBody>
      </p:sp>
      <p:sp>
        <p:nvSpPr>
          <p:cNvPr id="15" name="Rectangle 9"/>
          <p:cNvSpPr/>
          <p:nvPr/>
        </p:nvSpPr>
        <p:spPr>
          <a:xfrm>
            <a:off x="3481425" y="3144857"/>
            <a:ext cx="5243885" cy="777668"/>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 Placeholder 1"/>
          <p:cNvSpPr txBox="1">
            <a:spLocks/>
          </p:cNvSpPr>
          <p:nvPr/>
        </p:nvSpPr>
        <p:spPr>
          <a:xfrm>
            <a:off x="3681432" y="3220724"/>
            <a:ext cx="7488000" cy="512768"/>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rgbClr val="10253F"/>
                </a:solidFill>
                <a:latin typeface="TYPOGRAPH PRO Light"/>
                <a:cs typeface="TYPOGRAPH PRO Light"/>
              </a:rPr>
              <a:t>Veiligheid</a:t>
            </a:r>
          </a:p>
        </p:txBody>
      </p:sp>
      <p:sp>
        <p:nvSpPr>
          <p:cNvPr id="17" name="Rectangle 9"/>
          <p:cNvSpPr/>
          <p:nvPr/>
        </p:nvSpPr>
        <p:spPr>
          <a:xfrm>
            <a:off x="3503577" y="1783217"/>
            <a:ext cx="5243885" cy="777668"/>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
          <p:cNvSpPr txBox="1">
            <a:spLocks/>
          </p:cNvSpPr>
          <p:nvPr/>
        </p:nvSpPr>
        <p:spPr>
          <a:xfrm>
            <a:off x="3703584" y="1859084"/>
            <a:ext cx="7488000"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Uitbouwen historie?</a:t>
            </a:r>
          </a:p>
        </p:txBody>
      </p:sp>
      <p:sp>
        <p:nvSpPr>
          <p:cNvPr id="19" name="Rectangle 11"/>
          <p:cNvSpPr/>
          <p:nvPr/>
        </p:nvSpPr>
        <p:spPr>
          <a:xfrm>
            <a:off x="-18107" y="526567"/>
            <a:ext cx="7971481" cy="701039"/>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xt Placeholder 1"/>
          <p:cNvSpPr txBox="1">
            <a:spLocks/>
          </p:cNvSpPr>
          <p:nvPr/>
        </p:nvSpPr>
        <p:spPr>
          <a:xfrm>
            <a:off x="18551" y="505139"/>
            <a:ext cx="7488000" cy="512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600" b="1" dirty="0" smtClean="0">
                <a:solidFill>
                  <a:schemeClr val="bg1"/>
                </a:solidFill>
                <a:latin typeface="TYPOGRAPH PRO Light"/>
                <a:cs typeface="TYPOGRAPH PRO Light"/>
              </a:rPr>
              <a:t>Checklist ZET: Is dit goed voor?</a:t>
            </a:r>
          </a:p>
        </p:txBody>
      </p:sp>
    </p:spTree>
    <p:extLst>
      <p:ext uri="{BB962C8B-B14F-4D97-AF65-F5344CB8AC3E}">
        <p14:creationId xmlns:p14="http://schemas.microsoft.com/office/powerpoint/2010/main" val="14840862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37F5D7CF-7454-2E4C-8103-4D9E930CEF90}" type="slidenum">
              <a:rPr lang="en-US" smtClean="0"/>
              <a:pPr/>
              <a:t>68</a:t>
            </a:fld>
            <a:endParaRPr lang="en-US" dirty="0"/>
          </a:p>
        </p:txBody>
      </p:sp>
      <p:pic>
        <p:nvPicPr>
          <p:cNvPr id="4" name="Afbeelding 3" descr="2.8 Poster A0 Binnenstad Zwolle 2030 (hoge resolutie).compressed.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3596"/>
            <a:ext cx="9144000" cy="6460494"/>
          </a:xfrm>
          <a:prstGeom prst="rect">
            <a:avLst/>
          </a:prstGeom>
        </p:spPr>
      </p:pic>
    </p:spTree>
    <p:extLst>
      <p:ext uri="{BB962C8B-B14F-4D97-AF65-F5344CB8AC3E}">
        <p14:creationId xmlns:p14="http://schemas.microsoft.com/office/powerpoint/2010/main" val="40472439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429541" y="1393807"/>
            <a:ext cx="6246098" cy="4048415"/>
          </a:xfrm>
        </p:spPr>
        <p:txBody>
          <a:bodyPr anchor="ctr"/>
          <a:lstStyle/>
          <a:p>
            <a:r>
              <a:rPr lang="en-GB" sz="3600" dirty="0"/>
              <a:t>Het </a:t>
            </a:r>
            <a:r>
              <a:rPr lang="en-GB" sz="3600" dirty="0" err="1"/>
              <a:t>formuleren</a:t>
            </a:r>
            <a:r>
              <a:rPr lang="en-GB" sz="3600" dirty="0"/>
              <a:t> van </a:t>
            </a:r>
            <a:r>
              <a:rPr lang="en-GB" sz="3600" dirty="0" err="1"/>
              <a:t>een</a:t>
            </a:r>
            <a:r>
              <a:rPr lang="en-GB" sz="3600" dirty="0"/>
              <a:t> </a:t>
            </a:r>
            <a:r>
              <a:rPr lang="en-GB" sz="3600" dirty="0" err="1"/>
              <a:t>inspirerende</a:t>
            </a:r>
            <a:r>
              <a:rPr lang="en-GB" sz="3600" dirty="0"/>
              <a:t>, </a:t>
            </a:r>
            <a:r>
              <a:rPr lang="en-GB" sz="3600" dirty="0" err="1"/>
              <a:t>uitdagende</a:t>
            </a:r>
            <a:r>
              <a:rPr lang="en-GB" sz="3600" dirty="0"/>
              <a:t> en concrete </a:t>
            </a:r>
            <a:r>
              <a:rPr lang="en-GB" sz="3600" dirty="0" err="1"/>
              <a:t>visie</a:t>
            </a:r>
            <a:r>
              <a:rPr lang="en-GB" sz="3600" dirty="0"/>
              <a:t> </a:t>
            </a:r>
            <a:r>
              <a:rPr lang="en-GB" sz="3600" dirty="0" err="1"/>
              <a:t>voor</a:t>
            </a:r>
            <a:r>
              <a:rPr lang="en-GB" sz="3600" dirty="0"/>
              <a:t> </a:t>
            </a:r>
            <a:r>
              <a:rPr lang="en-GB" sz="3600" dirty="0" smtClean="0"/>
              <a:t>2030 </a:t>
            </a:r>
            <a:r>
              <a:rPr lang="en-GB" sz="3600" dirty="0"/>
              <a:t>die </a:t>
            </a:r>
            <a:r>
              <a:rPr lang="en-GB" sz="3600" dirty="0" err="1"/>
              <a:t>energie</a:t>
            </a:r>
            <a:r>
              <a:rPr lang="en-GB" sz="3600" dirty="0"/>
              <a:t>, </a:t>
            </a:r>
            <a:r>
              <a:rPr lang="en-GB" sz="3600" dirty="0" err="1"/>
              <a:t>inspiratie</a:t>
            </a:r>
            <a:r>
              <a:rPr lang="en-GB" sz="3600" dirty="0"/>
              <a:t> en </a:t>
            </a:r>
            <a:r>
              <a:rPr lang="en-GB" sz="3600" dirty="0" err="1"/>
              <a:t>richting</a:t>
            </a:r>
            <a:r>
              <a:rPr lang="en-GB" sz="3600" dirty="0"/>
              <a:t> </a:t>
            </a:r>
            <a:r>
              <a:rPr lang="en-GB" sz="3600" dirty="0" err="1"/>
              <a:t>geeft</a:t>
            </a:r>
            <a:r>
              <a:rPr lang="en-GB" sz="3600" dirty="0"/>
              <a:t> </a:t>
            </a:r>
            <a:r>
              <a:rPr lang="en-GB" sz="3600" dirty="0" err="1"/>
              <a:t>aan</a:t>
            </a:r>
            <a:r>
              <a:rPr lang="en-GB" sz="3600" dirty="0"/>
              <a:t> </a:t>
            </a:r>
            <a:r>
              <a:rPr lang="en-GB" sz="3600" dirty="0" err="1"/>
              <a:t>projecten</a:t>
            </a:r>
            <a:r>
              <a:rPr lang="en-GB" sz="3600" dirty="0"/>
              <a:t> </a:t>
            </a:r>
            <a:r>
              <a:rPr lang="en-GB" sz="3600" dirty="0" err="1" smtClean="0"/>
              <a:t>om</a:t>
            </a:r>
            <a:r>
              <a:rPr lang="en-GB" sz="3600" dirty="0" smtClean="0"/>
              <a:t> </a:t>
            </a:r>
            <a:r>
              <a:rPr lang="en-GB" sz="3600" dirty="0"/>
              <a:t>de </a:t>
            </a:r>
            <a:r>
              <a:rPr lang="en-GB" sz="3600" dirty="0" err="1"/>
              <a:t>visie</a:t>
            </a:r>
            <a:r>
              <a:rPr lang="en-GB" sz="3600" dirty="0"/>
              <a:t> </a:t>
            </a:r>
            <a:r>
              <a:rPr lang="en-GB" sz="3600" dirty="0" err="1"/>
              <a:t>te</a:t>
            </a:r>
            <a:r>
              <a:rPr lang="en-GB" sz="3600" dirty="0"/>
              <a:t> </a:t>
            </a:r>
            <a:r>
              <a:rPr lang="en-GB" sz="3600" dirty="0" err="1"/>
              <a:t>verwezenlijken</a:t>
            </a:r>
            <a:r>
              <a:rPr lang="en-GB" sz="3600" dirty="0"/>
              <a:t> in 2030</a:t>
            </a:r>
          </a:p>
        </p:txBody>
      </p:sp>
      <p:sp>
        <p:nvSpPr>
          <p:cNvPr id="3" name="Tekstvak 2"/>
          <p:cNvSpPr txBox="1"/>
          <p:nvPr/>
        </p:nvSpPr>
        <p:spPr>
          <a:xfrm>
            <a:off x="377608" y="379229"/>
            <a:ext cx="4157880"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II. </a:t>
            </a:r>
            <a:r>
              <a:rPr lang="en-GB" sz="3600" dirty="0" err="1" smtClean="0">
                <a:solidFill>
                  <a:schemeClr val="bg1"/>
                </a:solidFill>
                <a:latin typeface="TYPOGRAPH PRO Light"/>
                <a:cs typeface="TYPOGRAPH PRO Light"/>
              </a:rPr>
              <a:t>Doelstelling</a:t>
            </a:r>
            <a:endParaRPr lang="en-GB" sz="3600" dirty="0" smtClean="0">
              <a:solidFill>
                <a:schemeClr val="bg1"/>
              </a:solidFill>
              <a:latin typeface="TYPOGRAPH PRO Light"/>
              <a:cs typeface="TYPOGRAPH PRO Light"/>
            </a:endParaRPr>
          </a:p>
        </p:txBody>
      </p:sp>
      <p:sp>
        <p:nvSpPr>
          <p:cNvPr id="5" name="Tijdelijke aanduiding voor dianummer 4"/>
          <p:cNvSpPr>
            <a:spLocks noGrp="1"/>
          </p:cNvSpPr>
          <p:nvPr>
            <p:ph type="sldNum" sz="quarter" idx="12"/>
          </p:nvPr>
        </p:nvSpPr>
        <p:spPr/>
        <p:txBody>
          <a:bodyPr/>
          <a:lstStyle/>
          <a:p>
            <a:fld id="{37F5D7CF-7454-2E4C-8103-4D9E930CEF90}" type="slidenum">
              <a:rPr lang="en-US" smtClean="0"/>
              <a:pPr/>
              <a:t>6</a:t>
            </a:fld>
            <a:endParaRPr lang="en-US" dirty="0"/>
          </a:p>
        </p:txBody>
      </p:sp>
    </p:spTree>
    <p:extLst>
      <p:ext uri="{BB962C8B-B14F-4D97-AF65-F5344CB8AC3E}">
        <p14:creationId xmlns:p14="http://schemas.microsoft.com/office/powerpoint/2010/main" val="22085633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Screen Shot 2016-01-03 at 16.21.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7421" y="4128677"/>
            <a:ext cx="1431702" cy="14399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kstvak 3"/>
          <p:cNvSpPr txBox="1"/>
          <p:nvPr/>
        </p:nvSpPr>
        <p:spPr>
          <a:xfrm>
            <a:off x="377607" y="379229"/>
            <a:ext cx="4808226"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III. Plan van </a:t>
            </a:r>
            <a:r>
              <a:rPr lang="en-GB" sz="3600" dirty="0" err="1" smtClean="0">
                <a:solidFill>
                  <a:schemeClr val="bg1"/>
                </a:solidFill>
                <a:latin typeface="TYPOGRAPH PRO Light"/>
                <a:cs typeface="TYPOGRAPH PRO Light"/>
              </a:rPr>
              <a:t>aanpak</a:t>
            </a:r>
            <a:endParaRPr lang="en-GB" sz="3600" dirty="0" smtClean="0">
              <a:solidFill>
                <a:schemeClr val="bg1"/>
              </a:solidFill>
              <a:latin typeface="TYPOGRAPH PRO Light"/>
              <a:cs typeface="TYPOGRAPH PRO Light"/>
            </a:endParaRPr>
          </a:p>
        </p:txBody>
      </p:sp>
      <p:sp>
        <p:nvSpPr>
          <p:cNvPr id="5" name="Rechthoek 4"/>
          <p:cNvSpPr/>
          <p:nvPr/>
        </p:nvSpPr>
        <p:spPr>
          <a:xfrm>
            <a:off x="1333499" y="1504515"/>
            <a:ext cx="6455833" cy="1200329"/>
          </a:xfrm>
          <a:prstGeom prst="rect">
            <a:avLst/>
          </a:prstGeom>
        </p:spPr>
        <p:txBody>
          <a:bodyPr wrap="square">
            <a:spAutoFit/>
          </a:bodyPr>
          <a:lstStyle/>
          <a:p>
            <a:pPr algn="ctr"/>
            <a:r>
              <a:rPr lang="nl-NL" sz="3600" dirty="0" smtClean="0">
                <a:solidFill>
                  <a:srgbClr val="FFFFFF"/>
                </a:solidFill>
                <a:latin typeface="TYPOGRAPH PRO Light"/>
                <a:cs typeface="TYPOGRAPH PRO Light"/>
              </a:rPr>
              <a:t>De visie is het product van samen werken</a:t>
            </a:r>
            <a:endParaRPr lang="nl-NL" sz="3600" dirty="0">
              <a:solidFill>
                <a:srgbClr val="FFFFFF"/>
              </a:solidFill>
              <a:latin typeface="TYPOGRAPH PRO Light"/>
              <a:cs typeface="TYPOGRAPH PRO Light"/>
            </a:endParaRPr>
          </a:p>
        </p:txBody>
      </p:sp>
      <p:pic>
        <p:nvPicPr>
          <p:cNvPr id="10" name="Afbeelding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59" y="4127486"/>
            <a:ext cx="1423849" cy="1423849"/>
          </a:xfrm>
          <a:prstGeom prst="rect">
            <a:avLst/>
          </a:prstGeom>
        </p:spPr>
      </p:pic>
      <p:sp>
        <p:nvSpPr>
          <p:cNvPr id="7" name="Tekstvak 6"/>
          <p:cNvSpPr txBox="1"/>
          <p:nvPr/>
        </p:nvSpPr>
        <p:spPr>
          <a:xfrm>
            <a:off x="302597" y="2932146"/>
            <a:ext cx="1173636"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2911</a:t>
            </a:r>
          </a:p>
          <a:p>
            <a:pPr algn="ctr"/>
            <a:r>
              <a:rPr lang="en-GB" sz="2000" dirty="0" smtClean="0">
                <a:solidFill>
                  <a:schemeClr val="tx2"/>
                </a:solidFill>
                <a:latin typeface="TYPOGRAPH PRO Light"/>
                <a:cs typeface="TYPOGRAPH PRO Light"/>
              </a:rPr>
              <a:t>burgers</a:t>
            </a:r>
            <a:endParaRPr lang="en-GB" sz="900" dirty="0" smtClean="0">
              <a:solidFill>
                <a:schemeClr val="tx2"/>
              </a:solidFill>
              <a:latin typeface="TYPOGRAPH PRO Light"/>
              <a:cs typeface="TYPOGRAPH PRO Light"/>
            </a:endParaRPr>
          </a:p>
        </p:txBody>
      </p:sp>
      <p:sp>
        <p:nvSpPr>
          <p:cNvPr id="11" name="Tekstvak 10"/>
          <p:cNvSpPr txBox="1"/>
          <p:nvPr/>
        </p:nvSpPr>
        <p:spPr>
          <a:xfrm>
            <a:off x="1856122" y="2933408"/>
            <a:ext cx="1112850"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86</a:t>
            </a:r>
          </a:p>
          <a:p>
            <a:pPr algn="ctr"/>
            <a:r>
              <a:rPr lang="en-GB" sz="2000" dirty="0" smtClean="0">
                <a:solidFill>
                  <a:schemeClr val="tx2"/>
                </a:solidFill>
                <a:latin typeface="TYPOGRAPH PRO Light"/>
                <a:cs typeface="TYPOGRAPH PRO Light"/>
              </a:rPr>
              <a:t>experts</a:t>
            </a:r>
            <a:endParaRPr lang="en-GB" dirty="0" smtClean="0">
              <a:solidFill>
                <a:schemeClr val="tx2"/>
              </a:solidFill>
              <a:latin typeface="TYPOGRAPH PRO Light"/>
              <a:cs typeface="TYPOGRAPH PRO Light"/>
            </a:endParaRPr>
          </a:p>
        </p:txBody>
      </p:sp>
      <p:sp>
        <p:nvSpPr>
          <p:cNvPr id="13" name="Tekstvak 12"/>
          <p:cNvSpPr txBox="1"/>
          <p:nvPr/>
        </p:nvSpPr>
        <p:spPr>
          <a:xfrm>
            <a:off x="3232606" y="2932146"/>
            <a:ext cx="1885614"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117</a:t>
            </a:r>
          </a:p>
          <a:p>
            <a:pPr algn="ctr"/>
            <a:r>
              <a:rPr lang="en-GB" sz="2000" dirty="0" err="1" smtClean="0">
                <a:solidFill>
                  <a:schemeClr val="tx2"/>
                </a:solidFill>
                <a:latin typeface="TYPOGRAPH PRO Light"/>
                <a:cs typeface="TYPOGRAPH PRO Light"/>
              </a:rPr>
              <a:t>ondernemers</a:t>
            </a:r>
            <a:endParaRPr lang="en-GB" sz="900" dirty="0" smtClean="0">
              <a:solidFill>
                <a:schemeClr val="tx2"/>
              </a:solidFill>
              <a:latin typeface="TYPOGRAPH PRO Light"/>
              <a:cs typeface="TYPOGRAPH PRO Light"/>
            </a:endParaRPr>
          </a:p>
        </p:txBody>
      </p:sp>
      <p:pic>
        <p:nvPicPr>
          <p:cNvPr id="16" name="Afbeelding 15"/>
          <p:cNvPicPr>
            <a:picLocks/>
          </p:cNvPicPr>
          <p:nvPr/>
        </p:nvPicPr>
        <p:blipFill>
          <a:blip r:embed="rId4" cstate="screen">
            <a:extLst>
              <a:ext uri="{28A0092B-C50C-407E-A947-70E740481C1C}">
                <a14:useLocalDpi xmlns:a14="http://schemas.microsoft.com/office/drawing/2010/main"/>
              </a:ext>
            </a:extLst>
          </a:blip>
          <a:stretch>
            <a:fillRect/>
          </a:stretch>
        </p:blipFill>
        <p:spPr>
          <a:xfrm>
            <a:off x="3501306" y="4120812"/>
            <a:ext cx="1440000" cy="1440000"/>
          </a:xfrm>
          <a:prstGeom prst="rect">
            <a:avLst/>
          </a:prstGeom>
        </p:spPr>
      </p:pic>
      <p:sp>
        <p:nvSpPr>
          <p:cNvPr id="17" name="Tekstvak 16"/>
          <p:cNvSpPr txBox="1"/>
          <p:nvPr/>
        </p:nvSpPr>
        <p:spPr>
          <a:xfrm>
            <a:off x="5349862" y="2932146"/>
            <a:ext cx="1425749"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35</a:t>
            </a:r>
          </a:p>
          <a:p>
            <a:pPr algn="ctr"/>
            <a:r>
              <a:rPr lang="en-GB" sz="2000" dirty="0" err="1" smtClean="0">
                <a:solidFill>
                  <a:schemeClr val="tx2"/>
                </a:solidFill>
                <a:latin typeface="TYPOGRAPH PRO Light"/>
                <a:cs typeface="TYPOGRAPH PRO Light"/>
              </a:rPr>
              <a:t>studenten</a:t>
            </a:r>
            <a:endParaRPr lang="en-GB" dirty="0" smtClean="0">
              <a:solidFill>
                <a:schemeClr val="tx2"/>
              </a:solidFill>
              <a:latin typeface="TYPOGRAPH PRO Light"/>
              <a:cs typeface="TYPOGRAPH PRO Light"/>
            </a:endParaRPr>
          </a:p>
        </p:txBody>
      </p:sp>
      <p:sp>
        <p:nvSpPr>
          <p:cNvPr id="18" name="Tekstvak 17"/>
          <p:cNvSpPr txBox="1"/>
          <p:nvPr/>
        </p:nvSpPr>
        <p:spPr>
          <a:xfrm>
            <a:off x="6989272" y="2932146"/>
            <a:ext cx="2018370"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XL </a:t>
            </a:r>
            <a:r>
              <a:rPr lang="en-GB" sz="3600" dirty="0" err="1" smtClean="0">
                <a:solidFill>
                  <a:schemeClr val="tx2"/>
                </a:solidFill>
                <a:latin typeface="TYPOGRAPH PRO Light"/>
                <a:cs typeface="TYPOGRAPH PRO Light"/>
              </a:rPr>
              <a:t>uren</a:t>
            </a:r>
            <a:endParaRPr lang="en-GB" sz="3600" dirty="0" smtClean="0">
              <a:solidFill>
                <a:schemeClr val="tx2"/>
              </a:solidFill>
              <a:latin typeface="TYPOGRAPH PRO Light"/>
              <a:cs typeface="TYPOGRAPH PRO Light"/>
            </a:endParaRPr>
          </a:p>
          <a:p>
            <a:pPr algn="ctr"/>
            <a:r>
              <a:rPr lang="en-GB" sz="2000" dirty="0" smtClean="0">
                <a:solidFill>
                  <a:schemeClr val="tx2"/>
                </a:solidFill>
                <a:latin typeface="TYPOGRAPH PRO Light"/>
                <a:cs typeface="TYPOGRAPH PRO Light"/>
              </a:rPr>
              <a:t>desk research</a:t>
            </a:r>
            <a:endParaRPr lang="en-GB" dirty="0" smtClean="0">
              <a:solidFill>
                <a:schemeClr val="tx2"/>
              </a:solidFill>
              <a:latin typeface="TYPOGRAPH PRO Light"/>
              <a:cs typeface="TYPOGRAPH PRO Light"/>
            </a:endParaRPr>
          </a:p>
        </p:txBody>
      </p:sp>
      <p:pic>
        <p:nvPicPr>
          <p:cNvPr id="19" name="Afbeelding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8720" y="4128677"/>
            <a:ext cx="1440000" cy="1440000"/>
          </a:xfrm>
          <a:prstGeom prst="rect">
            <a:avLst/>
          </a:prstGeom>
        </p:spPr>
      </p:pic>
      <p:pic>
        <p:nvPicPr>
          <p:cNvPr id="20" name="Afbeelding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35471" y="4128677"/>
            <a:ext cx="1418167" cy="14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jdelijke aanduiding voor dianummer 2"/>
          <p:cNvSpPr>
            <a:spLocks noGrp="1"/>
          </p:cNvSpPr>
          <p:nvPr>
            <p:ph type="sldNum" sz="quarter" idx="12"/>
          </p:nvPr>
        </p:nvSpPr>
        <p:spPr/>
        <p:txBody>
          <a:bodyPr/>
          <a:lstStyle/>
          <a:p>
            <a:fld id="{37F5D7CF-7454-2E4C-8103-4D9E930CEF90}" type="slidenum">
              <a:rPr lang="en-US" smtClean="0"/>
              <a:pPr/>
              <a:t>7</a:t>
            </a:fld>
            <a:endParaRPr lang="en-US" dirty="0"/>
          </a:p>
        </p:txBody>
      </p:sp>
    </p:spTree>
    <p:extLst>
      <p:ext uri="{BB962C8B-B14F-4D97-AF65-F5344CB8AC3E}">
        <p14:creationId xmlns:p14="http://schemas.microsoft.com/office/powerpoint/2010/main" val="3892145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Screen Shot 2016-01-03 at 16.21.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7421" y="4128677"/>
            <a:ext cx="1431702" cy="14399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kstvak 3"/>
          <p:cNvSpPr txBox="1"/>
          <p:nvPr/>
        </p:nvSpPr>
        <p:spPr>
          <a:xfrm>
            <a:off x="377607" y="379229"/>
            <a:ext cx="4808226" cy="646331"/>
          </a:xfrm>
          <a:prstGeom prst="rect">
            <a:avLst/>
          </a:prstGeom>
          <a:solidFill>
            <a:srgbClr val="141943">
              <a:alpha val="50000"/>
            </a:srgbClr>
          </a:solidFill>
          <a:ln>
            <a:noFill/>
          </a:ln>
          <a:effectLst>
            <a:outerShdw blurRad="50800" dist="38100" dir="5400000" algn="t" rotWithShape="0">
              <a:prstClr val="black">
                <a:alpha val="40000"/>
              </a:prstClr>
            </a:outerShdw>
          </a:effectLst>
        </p:spPr>
        <p:txBody>
          <a:bodyPr wrap="square" rtlCol="0" anchor="ctr">
            <a:spAutoFit/>
          </a:bodyPr>
          <a:lstStyle/>
          <a:p>
            <a:r>
              <a:rPr lang="en-GB" sz="3600" dirty="0" smtClean="0">
                <a:solidFill>
                  <a:schemeClr val="bg1"/>
                </a:solidFill>
                <a:latin typeface="TYPOGRAPH PRO Light"/>
                <a:cs typeface="TYPOGRAPH PRO Light"/>
              </a:rPr>
              <a:t>III. Plan van </a:t>
            </a:r>
            <a:r>
              <a:rPr lang="en-GB" sz="3600" dirty="0" err="1" smtClean="0">
                <a:solidFill>
                  <a:schemeClr val="bg1"/>
                </a:solidFill>
                <a:latin typeface="TYPOGRAPH PRO Light"/>
                <a:cs typeface="TYPOGRAPH PRO Light"/>
              </a:rPr>
              <a:t>aanpak</a:t>
            </a:r>
            <a:endParaRPr lang="en-GB" sz="3600" dirty="0" smtClean="0">
              <a:solidFill>
                <a:schemeClr val="bg1"/>
              </a:solidFill>
              <a:latin typeface="TYPOGRAPH PRO Light"/>
              <a:cs typeface="TYPOGRAPH PRO Light"/>
            </a:endParaRPr>
          </a:p>
        </p:txBody>
      </p:sp>
      <p:sp>
        <p:nvSpPr>
          <p:cNvPr id="5" name="Rechthoek 4"/>
          <p:cNvSpPr/>
          <p:nvPr/>
        </p:nvSpPr>
        <p:spPr>
          <a:xfrm>
            <a:off x="1333499" y="1504515"/>
            <a:ext cx="6455833" cy="1200329"/>
          </a:xfrm>
          <a:prstGeom prst="rect">
            <a:avLst/>
          </a:prstGeom>
        </p:spPr>
        <p:txBody>
          <a:bodyPr wrap="square">
            <a:spAutoFit/>
          </a:bodyPr>
          <a:lstStyle/>
          <a:p>
            <a:pPr algn="ctr"/>
            <a:r>
              <a:rPr lang="nl-NL" sz="3600" dirty="0" smtClean="0">
                <a:solidFill>
                  <a:srgbClr val="FFFFFF"/>
                </a:solidFill>
                <a:latin typeface="TYPOGRAPH PRO Light"/>
                <a:cs typeface="TYPOGRAPH PRO Light"/>
              </a:rPr>
              <a:t>De visie is het product van samen werken</a:t>
            </a:r>
            <a:endParaRPr lang="nl-NL" sz="3600" dirty="0">
              <a:solidFill>
                <a:srgbClr val="FFFFFF"/>
              </a:solidFill>
              <a:latin typeface="TYPOGRAPH PRO Light"/>
              <a:cs typeface="TYPOGRAPH PRO Light"/>
            </a:endParaRPr>
          </a:p>
        </p:txBody>
      </p:sp>
      <p:pic>
        <p:nvPicPr>
          <p:cNvPr id="10" name="Afbeelding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59" y="4127486"/>
            <a:ext cx="1423849" cy="1423849"/>
          </a:xfrm>
          <a:prstGeom prst="rect">
            <a:avLst/>
          </a:prstGeom>
        </p:spPr>
      </p:pic>
      <p:sp>
        <p:nvSpPr>
          <p:cNvPr id="7" name="Tekstvak 6"/>
          <p:cNvSpPr txBox="1"/>
          <p:nvPr/>
        </p:nvSpPr>
        <p:spPr>
          <a:xfrm>
            <a:off x="302597" y="2932146"/>
            <a:ext cx="1173636"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2911</a:t>
            </a:r>
          </a:p>
          <a:p>
            <a:pPr algn="ctr"/>
            <a:r>
              <a:rPr lang="en-GB" sz="2000" dirty="0" smtClean="0">
                <a:solidFill>
                  <a:schemeClr val="tx2"/>
                </a:solidFill>
                <a:latin typeface="TYPOGRAPH PRO Light"/>
                <a:cs typeface="TYPOGRAPH PRO Light"/>
              </a:rPr>
              <a:t>burgers</a:t>
            </a:r>
            <a:endParaRPr lang="en-GB" sz="900" dirty="0" smtClean="0">
              <a:solidFill>
                <a:schemeClr val="tx2"/>
              </a:solidFill>
              <a:latin typeface="TYPOGRAPH PRO Light"/>
              <a:cs typeface="TYPOGRAPH PRO Light"/>
            </a:endParaRPr>
          </a:p>
        </p:txBody>
      </p:sp>
      <p:sp>
        <p:nvSpPr>
          <p:cNvPr id="11" name="Tekstvak 10"/>
          <p:cNvSpPr txBox="1"/>
          <p:nvPr/>
        </p:nvSpPr>
        <p:spPr>
          <a:xfrm>
            <a:off x="1856122" y="2933408"/>
            <a:ext cx="1112850"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86</a:t>
            </a:r>
          </a:p>
          <a:p>
            <a:pPr algn="ctr"/>
            <a:r>
              <a:rPr lang="en-GB" sz="2000" dirty="0" smtClean="0">
                <a:solidFill>
                  <a:schemeClr val="tx2"/>
                </a:solidFill>
                <a:latin typeface="TYPOGRAPH PRO Light"/>
                <a:cs typeface="TYPOGRAPH PRO Light"/>
              </a:rPr>
              <a:t>experts</a:t>
            </a:r>
            <a:endParaRPr lang="en-GB" dirty="0" smtClean="0">
              <a:solidFill>
                <a:schemeClr val="tx2"/>
              </a:solidFill>
              <a:latin typeface="TYPOGRAPH PRO Light"/>
              <a:cs typeface="TYPOGRAPH PRO Light"/>
            </a:endParaRPr>
          </a:p>
        </p:txBody>
      </p:sp>
      <p:sp>
        <p:nvSpPr>
          <p:cNvPr id="13" name="Tekstvak 12"/>
          <p:cNvSpPr txBox="1"/>
          <p:nvPr/>
        </p:nvSpPr>
        <p:spPr>
          <a:xfrm>
            <a:off x="3232606" y="2932146"/>
            <a:ext cx="1885614"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117</a:t>
            </a:r>
          </a:p>
          <a:p>
            <a:pPr algn="ctr"/>
            <a:r>
              <a:rPr lang="en-GB" sz="2000" dirty="0" err="1" smtClean="0">
                <a:solidFill>
                  <a:schemeClr val="tx2"/>
                </a:solidFill>
                <a:latin typeface="TYPOGRAPH PRO Light"/>
                <a:cs typeface="TYPOGRAPH PRO Light"/>
              </a:rPr>
              <a:t>ondernemers</a:t>
            </a:r>
            <a:endParaRPr lang="en-GB" sz="900" dirty="0" smtClean="0">
              <a:solidFill>
                <a:schemeClr val="tx2"/>
              </a:solidFill>
              <a:latin typeface="TYPOGRAPH PRO Light"/>
              <a:cs typeface="TYPOGRAPH PRO Light"/>
            </a:endParaRPr>
          </a:p>
        </p:txBody>
      </p:sp>
      <p:pic>
        <p:nvPicPr>
          <p:cNvPr id="16" name="Afbeelding 15"/>
          <p:cNvPicPr>
            <a:picLocks/>
          </p:cNvPicPr>
          <p:nvPr/>
        </p:nvPicPr>
        <p:blipFill>
          <a:blip r:embed="rId4" cstate="screen">
            <a:extLst>
              <a:ext uri="{28A0092B-C50C-407E-A947-70E740481C1C}">
                <a14:useLocalDpi xmlns:a14="http://schemas.microsoft.com/office/drawing/2010/main"/>
              </a:ext>
            </a:extLst>
          </a:blip>
          <a:stretch>
            <a:fillRect/>
          </a:stretch>
        </p:blipFill>
        <p:spPr>
          <a:xfrm>
            <a:off x="3501306" y="4120812"/>
            <a:ext cx="1440000" cy="1440000"/>
          </a:xfrm>
          <a:prstGeom prst="rect">
            <a:avLst/>
          </a:prstGeom>
        </p:spPr>
      </p:pic>
      <p:sp>
        <p:nvSpPr>
          <p:cNvPr id="17" name="Tekstvak 16"/>
          <p:cNvSpPr txBox="1"/>
          <p:nvPr/>
        </p:nvSpPr>
        <p:spPr>
          <a:xfrm>
            <a:off x="5349862" y="2932146"/>
            <a:ext cx="1425749"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35</a:t>
            </a:r>
          </a:p>
          <a:p>
            <a:pPr algn="ctr"/>
            <a:r>
              <a:rPr lang="en-GB" sz="2000" dirty="0" err="1" smtClean="0">
                <a:solidFill>
                  <a:schemeClr val="tx2"/>
                </a:solidFill>
                <a:latin typeface="TYPOGRAPH PRO Light"/>
                <a:cs typeface="TYPOGRAPH PRO Light"/>
              </a:rPr>
              <a:t>studenten</a:t>
            </a:r>
            <a:endParaRPr lang="en-GB" dirty="0" smtClean="0">
              <a:solidFill>
                <a:schemeClr val="tx2"/>
              </a:solidFill>
              <a:latin typeface="TYPOGRAPH PRO Light"/>
              <a:cs typeface="TYPOGRAPH PRO Light"/>
            </a:endParaRPr>
          </a:p>
        </p:txBody>
      </p:sp>
      <p:sp>
        <p:nvSpPr>
          <p:cNvPr id="18" name="Tekstvak 17"/>
          <p:cNvSpPr txBox="1"/>
          <p:nvPr/>
        </p:nvSpPr>
        <p:spPr>
          <a:xfrm>
            <a:off x="6989272" y="2932146"/>
            <a:ext cx="2018370" cy="954107"/>
          </a:xfrm>
          <a:prstGeom prst="rect">
            <a:avLst/>
          </a:prstGeom>
          <a:solidFill>
            <a:srgbClr val="FFFFFF">
              <a:alpha val="75000"/>
            </a:srgbClr>
          </a:solidFill>
          <a:ln>
            <a:noFill/>
          </a:ln>
          <a:effectLst>
            <a:outerShdw blurRad="50800" dist="38100" dir="5400000" algn="t" rotWithShape="0">
              <a:prstClr val="black">
                <a:alpha val="40000"/>
              </a:prstClr>
            </a:outerShdw>
          </a:effectLst>
        </p:spPr>
        <p:txBody>
          <a:bodyPr wrap="none" rtlCol="0" anchor="ctr">
            <a:spAutoFit/>
          </a:bodyPr>
          <a:lstStyle/>
          <a:p>
            <a:pPr algn="ctr"/>
            <a:r>
              <a:rPr lang="en-GB" sz="3600" dirty="0" smtClean="0">
                <a:solidFill>
                  <a:schemeClr val="tx2"/>
                </a:solidFill>
                <a:latin typeface="TYPOGRAPH PRO Light"/>
                <a:cs typeface="TYPOGRAPH PRO Light"/>
              </a:rPr>
              <a:t>XL </a:t>
            </a:r>
            <a:r>
              <a:rPr lang="en-GB" sz="3600" dirty="0" err="1" smtClean="0">
                <a:solidFill>
                  <a:schemeClr val="tx2"/>
                </a:solidFill>
                <a:latin typeface="TYPOGRAPH PRO Light"/>
                <a:cs typeface="TYPOGRAPH PRO Light"/>
              </a:rPr>
              <a:t>hrs</a:t>
            </a:r>
            <a:endParaRPr lang="en-GB" sz="3600" dirty="0" smtClean="0">
              <a:solidFill>
                <a:schemeClr val="tx2"/>
              </a:solidFill>
              <a:latin typeface="TYPOGRAPH PRO Light"/>
              <a:cs typeface="TYPOGRAPH PRO Light"/>
            </a:endParaRPr>
          </a:p>
          <a:p>
            <a:pPr algn="ctr"/>
            <a:r>
              <a:rPr lang="en-GB" sz="2000" dirty="0" smtClean="0">
                <a:solidFill>
                  <a:schemeClr val="tx2"/>
                </a:solidFill>
                <a:latin typeface="TYPOGRAPH PRO Light"/>
                <a:cs typeface="TYPOGRAPH PRO Light"/>
              </a:rPr>
              <a:t>desk research</a:t>
            </a:r>
            <a:endParaRPr lang="en-GB" dirty="0" smtClean="0">
              <a:solidFill>
                <a:schemeClr val="tx2"/>
              </a:solidFill>
              <a:latin typeface="TYPOGRAPH PRO Light"/>
              <a:cs typeface="TYPOGRAPH PRO Light"/>
            </a:endParaRPr>
          </a:p>
        </p:txBody>
      </p:sp>
      <p:pic>
        <p:nvPicPr>
          <p:cNvPr id="19" name="Afbeelding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8720" y="4128677"/>
            <a:ext cx="1440000" cy="1440000"/>
          </a:xfrm>
          <a:prstGeom prst="rect">
            <a:avLst/>
          </a:prstGeom>
        </p:spPr>
      </p:pic>
      <p:pic>
        <p:nvPicPr>
          <p:cNvPr id="20" name="Afbeelding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35471" y="4128677"/>
            <a:ext cx="1418167" cy="14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jdelijke aanduiding voor dianummer 2"/>
          <p:cNvSpPr>
            <a:spLocks noGrp="1"/>
          </p:cNvSpPr>
          <p:nvPr>
            <p:ph type="sldNum" sz="quarter" idx="12"/>
          </p:nvPr>
        </p:nvSpPr>
        <p:spPr/>
        <p:txBody>
          <a:bodyPr/>
          <a:lstStyle/>
          <a:p>
            <a:fld id="{37F5D7CF-7454-2E4C-8103-4D9E930CEF90}" type="slidenum">
              <a:rPr lang="en-US" smtClean="0"/>
              <a:pPr/>
              <a:t>8</a:t>
            </a:fld>
            <a:endParaRPr lang="en-US" dirty="0"/>
          </a:p>
        </p:txBody>
      </p:sp>
    </p:spTree>
    <p:extLst>
      <p:ext uri="{BB962C8B-B14F-4D97-AF65-F5344CB8AC3E}">
        <p14:creationId xmlns:p14="http://schemas.microsoft.com/office/powerpoint/2010/main" val="428115963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FF0000">
            <a:alpha val="59000"/>
          </a:srgbClr>
        </a:solidFill>
        <a:ln>
          <a:noFill/>
        </a:ln>
        <a:effectLst>
          <a:outerShdw blurRad="50800" dist="38100" dir="5400000" algn="t" rotWithShape="0">
            <a:prstClr val="black">
              <a:alpha val="40000"/>
            </a:prstClr>
          </a:outerShdw>
        </a:effectLst>
      </a:spPr>
      <a:bodyPr wrap="square" rtlCol="0" anchor="ctr">
        <a:spAutoFit/>
      </a:bodyPr>
      <a:lstStyle>
        <a:defPPr algn="ct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14538</TotalTime>
  <Words>1850</Words>
  <Application>Microsoft Macintosh PowerPoint</Application>
  <PresentationFormat>Diavoorstelling (4:3)</PresentationFormat>
  <Paragraphs>584</Paragraphs>
  <Slides>69</Slides>
  <Notes>20</Notes>
  <HiddenSlides>0</HiddenSlides>
  <MMClips>1</MMClips>
  <ScaleCrop>false</ScaleCrop>
  <HeadingPairs>
    <vt:vector size="4" baseType="variant">
      <vt:variant>
        <vt:lpstr>Thema</vt:lpstr>
      </vt:variant>
      <vt:variant>
        <vt:i4>1</vt:i4>
      </vt:variant>
      <vt:variant>
        <vt:lpstr>Diatitels</vt:lpstr>
      </vt:variant>
      <vt:variant>
        <vt:i4>69</vt:i4>
      </vt:variant>
    </vt:vector>
  </HeadingPairs>
  <TitlesOfParts>
    <vt:vector size="70" baseType="lpstr">
      <vt:lpstr>1_Office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Niek Ligthart</dc:creator>
  <cp:lastModifiedBy>Michiel Van Beek</cp:lastModifiedBy>
  <cp:revision>543</cp:revision>
  <cp:lastPrinted>2015-12-03T07:50:34Z</cp:lastPrinted>
  <dcterms:created xsi:type="dcterms:W3CDTF">2014-09-01T09:09:11Z</dcterms:created>
  <dcterms:modified xsi:type="dcterms:W3CDTF">2016-01-28T11:04:09Z</dcterms:modified>
</cp:coreProperties>
</file>